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5" r:id="rId2"/>
  </p:sldMasterIdLst>
  <p:notesMasterIdLst>
    <p:notesMasterId r:id="rId10"/>
  </p:notesMasterIdLst>
  <p:sldIdLst>
    <p:sldId id="256" r:id="rId3"/>
    <p:sldId id="300" r:id="rId4"/>
    <p:sldId id="272" r:id="rId5"/>
    <p:sldId id="281" r:id="rId6"/>
    <p:sldId id="275" r:id="rId7"/>
    <p:sldId id="299" r:id="rId8"/>
    <p:sldId id="279" r:id="rId9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9F"/>
    <a:srgbClr val="FFD757"/>
    <a:srgbClr val="D4E2F4"/>
    <a:srgbClr val="EBFFF5"/>
    <a:srgbClr val="CCFF66"/>
    <a:srgbClr val="CCFFCC"/>
    <a:srgbClr val="ABC3DF"/>
    <a:srgbClr val="C8D7EA"/>
    <a:srgbClr val="F0F0F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901" autoAdjust="0"/>
  </p:normalViewPr>
  <p:slideViewPr>
    <p:cSldViewPr>
      <p:cViewPr>
        <p:scale>
          <a:sx n="107" d="100"/>
          <a:sy n="107" d="100"/>
        </p:scale>
        <p:origin x="-51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it-IT" sz="1600" dirty="0"/>
              <a:t>Andamento demografico della collettività italiana residente in Germania </a:t>
            </a:r>
          </a:p>
          <a:p>
            <a:pPr algn="ctr">
              <a:defRPr sz="1600"/>
            </a:pPr>
            <a:r>
              <a:rPr lang="it-IT" sz="1600" dirty="0"/>
              <a:t>dal 2010 al 2016*</a:t>
            </a:r>
          </a:p>
        </c:rich>
      </c:tx>
      <c:layout>
        <c:manualLayout>
          <c:xMode val="edge"/>
          <c:yMode val="edge"/>
          <c:x val="0.15437375645130338"/>
          <c:y val="2.3530149071755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2411954227308066E-2"/>
          <c:y val="0.13068718492190062"/>
          <c:w val="0.88918276757128001"/>
          <c:h val="0.76888290303868834"/>
        </c:manualLayout>
      </c:layout>
      <c:lineChart>
        <c:grouping val="stacked"/>
        <c:varyColors val="0"/>
        <c:ser>
          <c:idx val="0"/>
          <c:order val="0"/>
          <c:spPr>
            <a:ln w="381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9"/>
            <c:spPr>
              <a:solidFill>
                <a:srgbClr val="FF000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Pt>
            <c:idx val="0"/>
            <c:marker>
              <c:symbol val="auto"/>
            </c:marker>
            <c:bubble3D val="0"/>
          </c:dPt>
          <c:dPt>
            <c:idx val="1"/>
            <c:marker>
              <c:symbol val="auto"/>
            </c:marker>
            <c:bubble3D val="0"/>
          </c:dPt>
          <c:dPt>
            <c:idx val="2"/>
            <c:marker>
              <c:symbol val="auto"/>
            </c:marker>
            <c:bubble3D val="0"/>
          </c:dPt>
          <c:dPt>
            <c:idx val="3"/>
            <c:marker>
              <c:symbol val="auto"/>
            </c:marker>
            <c:bubble3D val="0"/>
          </c:dPt>
          <c:dPt>
            <c:idx val="4"/>
            <c:marker>
              <c:symbol val="auto"/>
            </c:marker>
            <c:bubble3D val="0"/>
          </c:dPt>
          <c:dPt>
            <c:idx val="5"/>
            <c:marker>
              <c:symbol val="auto"/>
            </c:marker>
            <c:bubble3D val="0"/>
          </c:dPt>
          <c:dPt>
            <c:idx val="6"/>
            <c:marker>
              <c:symbol val="auto"/>
            </c:marker>
            <c:bubble3D val="0"/>
          </c:dPt>
          <c:dLbls>
            <c:dLbl>
              <c:idx val="0"/>
              <c:layout>
                <c:manualLayout>
                  <c:x val="1.3739129995657047E-2"/>
                  <c:y val="1.408012423682203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484723919564493E-3"/>
                  <c:y val="1.056394622177828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699307064625717E-3"/>
                  <c:y val="1.80126401167363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670281438663109E-3"/>
                  <c:y val="5.611870718326276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082339115023289E-2"/>
                  <c:y val="2.254109933009278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223500419145348E-2"/>
                  <c:y val="9.320697305584565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764.155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'[statistiche 2015.xls]Foglio3'!$C$3:$C$9</c:f>
              <c:numCache>
                <c:formatCode>#,##0</c:formatCode>
                <c:ptCount val="7"/>
                <c:pt idx="0">
                  <c:v>664013</c:v>
                </c:pt>
                <c:pt idx="1">
                  <c:v>675648</c:v>
                </c:pt>
                <c:pt idx="2">
                  <c:v>688685</c:v>
                </c:pt>
                <c:pt idx="3">
                  <c:v>704135</c:v>
                </c:pt>
                <c:pt idx="4">
                  <c:v>721604</c:v>
                </c:pt>
                <c:pt idx="5">
                  <c:v>743623</c:v>
                </c:pt>
                <c:pt idx="6">
                  <c:v>765359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56288"/>
        <c:axId val="35770368"/>
      </c:lineChart>
      <c:catAx>
        <c:axId val="35756288"/>
        <c:scaling>
          <c:orientation val="minMax"/>
        </c:scaling>
        <c:delete val="1"/>
        <c:axPos val="b"/>
        <c:majorTickMark val="out"/>
        <c:minorTickMark val="none"/>
        <c:tickLblPos val="nextTo"/>
        <c:crossAx val="35770368"/>
        <c:crosses val="autoZero"/>
        <c:auto val="1"/>
        <c:lblAlgn val="ctr"/>
        <c:lblOffset val="100"/>
        <c:noMultiLvlLbl val="0"/>
      </c:catAx>
      <c:valAx>
        <c:axId val="357703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35756288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t-IT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/>
              <a:t>Wolfsburg</a:t>
            </a:r>
          </a:p>
        </c:rich>
      </c:tx>
      <c:layout>
        <c:manualLayout>
          <c:xMode val="edge"/>
          <c:yMode val="edge"/>
          <c:x val="0.3800008398950131"/>
          <c:y val="2.3584905660377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800040625079347"/>
          <c:y val="0.11320754716981132"/>
          <c:w val="0.73600143750280766"/>
          <c:h val="0.74056603773584906"/>
        </c:manualLayout>
      </c:layout>
      <c:lineChart>
        <c:grouping val="standard"/>
        <c:varyColors val="0"/>
        <c:ser>
          <c:idx val="0"/>
          <c:order val="0"/>
          <c:tx>
            <c:strRef>
              <c:f>'Graf. And demografico sedi'!$I$22:$K$22</c:f>
              <c:strCache>
                <c:ptCount val="1"/>
                <c:pt idx="0">
                  <c:v>9.340 9.559 9.673</c:v>
                </c:pt>
              </c:strCache>
            </c:strRef>
          </c:tx>
          <c:spPr>
            <a:ln w="38100">
              <a:solidFill>
                <a:srgbClr val="FFCC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2666842497882794E-2"/>
                  <c:y val="6.2181944238102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000127027807114E-2"/>
                  <c:y val="6.0277323825087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333403745216313E-2"/>
                  <c:y val="4.88446491358391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'Graf. And demografico sedi'!$I$13:$K$13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2016*</c:v>
                </c:pt>
              </c:strCache>
            </c:strRef>
          </c:cat>
          <c:val>
            <c:numRef>
              <c:f>'Graf. And demografico sedi'!$I$22:$K$22</c:f>
              <c:numCache>
                <c:formatCode>#,##0</c:formatCode>
                <c:ptCount val="3"/>
                <c:pt idx="0">
                  <c:v>9340</c:v>
                </c:pt>
                <c:pt idx="1">
                  <c:v>9559</c:v>
                </c:pt>
                <c:pt idx="2">
                  <c:v>9673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38880"/>
        <c:axId val="100940416"/>
      </c:lineChart>
      <c:catAx>
        <c:axId val="10093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00940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94041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00938880"/>
        <c:crosses val="autoZero"/>
        <c:crossBetween val="between"/>
      </c:valAx>
      <c:sp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Unità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personale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disposizione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andamento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relativo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periodo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2011 –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Germania)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Unità di personale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235</c:v>
                </c:pt>
                <c:pt idx="1">
                  <c:v>232</c:v>
                </c:pt>
                <c:pt idx="2">
                  <c:v>232</c:v>
                </c:pt>
                <c:pt idx="3">
                  <c:v>230</c:v>
                </c:pt>
                <c:pt idx="4">
                  <c:v>228</c:v>
                </c:pt>
                <c:pt idx="5">
                  <c:v>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687872"/>
        <c:axId val="104718336"/>
        <c:axId val="0"/>
      </c:bar3DChart>
      <c:catAx>
        <c:axId val="10468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718336"/>
        <c:crosses val="autoZero"/>
        <c:auto val="1"/>
        <c:lblAlgn val="ctr"/>
        <c:lblOffset val="100"/>
        <c:noMultiLvlLbl val="0"/>
      </c:catAx>
      <c:valAx>
        <c:axId val="10471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687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200"/>
              <a:t>Personale Ambasciata e Consolati in Germania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648675570887609E-2"/>
          <c:y val="0.17226062183566906"/>
          <c:w val="0.89853081296051851"/>
          <c:h val="0.71386956838728488"/>
        </c:manualLayout>
      </c:layout>
      <c:lineChart>
        <c:grouping val="stacked"/>
        <c:varyColors val="0"/>
        <c:ser>
          <c:idx val="0"/>
          <c:order val="0"/>
          <c:tx>
            <c:strRef>
              <c:f>'[GRAFICO Unità di personale a disposizione.xlsx]Sheet2'!$B$3</c:f>
              <c:strCache>
                <c:ptCount val="1"/>
                <c:pt idx="0">
                  <c:v>Personale Ambasciata e Consolati in Germania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pPr>
              <a:solidFill>
                <a:srgbClr val="FF0000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4.4978524043467862E-3"/>
                  <c:y val="5.1018140841493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555555555555558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444444444444497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9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8788E-2"/>
                  <c:y val="-2.777814231554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1111111111111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*239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'[GRAFICO Unità di personale a disposizione.xlsx]Sheet2'!$C$2:$I$2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'[GRAFICO Unità di personale a disposizione.xlsx]Sheet2'!$C$3:$I$3</c:f>
              <c:numCache>
                <c:formatCode>General</c:formatCode>
                <c:ptCount val="7"/>
                <c:pt idx="0">
                  <c:v>255</c:v>
                </c:pt>
                <c:pt idx="1">
                  <c:v>235</c:v>
                </c:pt>
                <c:pt idx="2">
                  <c:v>232</c:v>
                </c:pt>
                <c:pt idx="3">
                  <c:v>232</c:v>
                </c:pt>
                <c:pt idx="4">
                  <c:v>230</c:v>
                </c:pt>
                <c:pt idx="5">
                  <c:v>227</c:v>
                </c:pt>
                <c:pt idx="6">
                  <c:v>239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04320"/>
        <c:axId val="34906112"/>
      </c:lineChart>
      <c:catAx>
        <c:axId val="3490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906112"/>
        <c:crosses val="autoZero"/>
        <c:auto val="1"/>
        <c:lblAlgn val="ctr"/>
        <c:lblOffset val="100"/>
        <c:noMultiLvlLbl val="0"/>
      </c:catAx>
      <c:valAx>
        <c:axId val="3490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04320"/>
        <c:crosses val="autoZero"/>
        <c:crossBetween val="between"/>
      </c:valAx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zero"/>
    <c:showDLblsOverMax val="0"/>
  </c:chart>
  <c:spPr>
    <a:solidFill>
      <a:schemeClr val="bg2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Incremento demografico della collettività italiana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978018372703412"/>
          <c:y val="0.15626166520851559"/>
          <c:w val="0.86188648293963255"/>
          <c:h val="0.72312882764654418"/>
        </c:manualLayout>
      </c:layout>
      <c:lineChart>
        <c:grouping val="stacked"/>
        <c:varyColors val="0"/>
        <c:ser>
          <c:idx val="0"/>
          <c:order val="0"/>
          <c:tx>
            <c:strRef>
              <c:f>'[GRAFICO Unità di personale a disposizione.xlsx]Sheet2'!$J$5</c:f>
              <c:strCache>
                <c:ptCount val="1"/>
                <c:pt idx="0">
                  <c:v>Incremento demografico della collettività italiana </c:v>
                </c:pt>
              </c:strCache>
            </c:strRef>
          </c:tx>
          <c:marker>
            <c:symbol val="diamond"/>
            <c:size val="7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1.1111111111111086E-2"/>
                  <c:y val="2.31482216261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332E-3"/>
                  <c:y val="1.5589537670417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7742782152229E-3"/>
                  <c:y val="1.2660498039900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888E-2"/>
                  <c:y val="1.7630977510435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9E-3"/>
                  <c:y val="9.441411271763455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3333333333333332E-3"/>
                  <c:y val="3.9983652610027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888888888888888E-2"/>
                  <c:y val="-2.3841993746726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*764.155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'[GRAFICO Unità di personale a disposizione.xlsx]Sheet2'!$K$4:$Q$4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'[GRAFICO Unità di personale a disposizione.xlsx]Sheet2'!$K$5:$Q$5</c:f>
              <c:numCache>
                <c:formatCode>#,##0</c:formatCode>
                <c:ptCount val="7"/>
                <c:pt idx="0">
                  <c:v>664013</c:v>
                </c:pt>
                <c:pt idx="1">
                  <c:v>675648</c:v>
                </c:pt>
                <c:pt idx="2">
                  <c:v>688685</c:v>
                </c:pt>
                <c:pt idx="3">
                  <c:v>704135</c:v>
                </c:pt>
                <c:pt idx="4">
                  <c:v>721604</c:v>
                </c:pt>
                <c:pt idx="5">
                  <c:v>743623</c:v>
                </c:pt>
                <c:pt idx="6">
                  <c:v>765359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00192"/>
        <c:axId val="110601728"/>
      </c:lineChart>
      <c:catAx>
        <c:axId val="11060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601728"/>
        <c:crosses val="autoZero"/>
        <c:auto val="1"/>
        <c:lblAlgn val="ctr"/>
        <c:lblOffset val="100"/>
        <c:noMultiLvlLbl val="0"/>
      </c:catAx>
      <c:valAx>
        <c:axId val="1106017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0600192"/>
        <c:crosses val="autoZero"/>
        <c:crossBetween val="between"/>
      </c:valAx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zero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000"/>
              <a:t>Berlino</a:t>
            </a:r>
          </a:p>
        </c:rich>
      </c:tx>
      <c:layout>
        <c:manualLayout>
          <c:xMode val="edge"/>
          <c:yMode val="edge"/>
          <c:x val="0.44449008589688865"/>
          <c:y val="1.714856787818526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419729639649648"/>
          <c:y val="0.11582880002972765"/>
          <c:w val="0.72266792650918621"/>
          <c:h val="0.7279874213836478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FFCC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13866702999824898"/>
                  <c:y val="-6.3738424206408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60004317159022"/>
                  <c:y val="-1.1800128757490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0133206770586135"/>
                  <c:y val="-1.4451047392660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'Graf. And demografico sedi'!$I$13:$K$13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2016*</c:v>
                </c:pt>
              </c:strCache>
            </c:strRef>
          </c:cat>
          <c:val>
            <c:numRef>
              <c:f>'Graf. And demografico sedi'!$I$14:$K$14</c:f>
              <c:numCache>
                <c:formatCode>#,##0</c:formatCode>
                <c:ptCount val="3"/>
                <c:pt idx="0" formatCode="General">
                  <c:v>24534</c:v>
                </c:pt>
                <c:pt idx="1">
                  <c:v>26786</c:v>
                </c:pt>
                <c:pt idx="2">
                  <c:v>29337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41088"/>
        <c:axId val="36042624"/>
      </c:lineChart>
      <c:catAx>
        <c:axId val="3604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36042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042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36041088"/>
        <c:crosses val="autoZero"/>
        <c:crossBetween val="between"/>
      </c:valAx>
      <c:sp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pattFill prst="pct5">
      <a:fgClr>
        <a:srgbClr val="FFFFFF"/>
      </a:fgClr>
      <a:bgClr>
        <a:schemeClr val="bg1"/>
      </a:bgClr>
    </a:pattFill>
    <a:ln w="3175">
      <a:solidFill>
        <a:srgbClr val="000000"/>
      </a:solidFill>
      <a:prstDash val="solid"/>
    </a:ln>
  </c:spPr>
  <c:txPr>
    <a:bodyPr/>
    <a:lstStyle/>
    <a:p>
      <a:pPr>
        <a:defRPr sz="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/>
              <a:t>Colonia</a:t>
            </a:r>
          </a:p>
        </c:rich>
      </c:tx>
      <c:layout>
        <c:manualLayout>
          <c:xMode val="edge"/>
          <c:yMode val="edge"/>
          <c:x val="0.41200086548321246"/>
          <c:y val="2.3584905660377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4646698414890839"/>
          <c:y val="0.12264150943396226"/>
          <c:w val="0.68800134375262456"/>
          <c:h val="0.73113207547169812"/>
        </c:manualLayout>
      </c:layout>
      <c:lineChart>
        <c:grouping val="standard"/>
        <c:varyColors val="0"/>
        <c:ser>
          <c:idx val="0"/>
          <c:order val="0"/>
          <c:tx>
            <c:strRef>
              <c:f>'Graf. And demografico sedi'!$I$15:$K$15</c:f>
              <c:strCache>
                <c:ptCount val="1"/>
                <c:pt idx="0">
                  <c:v>118.834 122.157 124.030</c:v>
                </c:pt>
              </c:strCache>
            </c:strRef>
          </c:tx>
          <c:spPr>
            <a:ln w="38100">
              <a:solidFill>
                <a:srgbClr val="FFCC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6666850310398054E-2"/>
                  <c:y val="4.7884415391472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000072340200372E-2"/>
                  <c:y val="4.9730599712771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598484372039786E-2"/>
                  <c:y val="5.3356113504679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'Graf. And demografico sedi'!$I$13:$K$13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2016*</c:v>
                </c:pt>
              </c:strCache>
            </c:strRef>
          </c:cat>
          <c:val>
            <c:numRef>
              <c:f>'Graf. And demografico sedi'!$I$15:$K$15</c:f>
              <c:numCache>
                <c:formatCode>#,##0</c:formatCode>
                <c:ptCount val="3"/>
                <c:pt idx="0">
                  <c:v>118834</c:v>
                </c:pt>
                <c:pt idx="1">
                  <c:v>122157</c:v>
                </c:pt>
                <c:pt idx="2">
                  <c:v>124030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09280"/>
        <c:axId val="37010816"/>
      </c:lineChart>
      <c:catAx>
        <c:axId val="3700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37010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01081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37009280"/>
        <c:crosses val="autoZero"/>
        <c:crossBetween val="between"/>
      </c:valAx>
      <c:sp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000"/>
              <a:t>Dortmund</a:t>
            </a:r>
          </a:p>
        </c:rich>
      </c:tx>
      <c:layout>
        <c:manualLayout>
          <c:xMode val="edge"/>
          <c:yMode val="edge"/>
          <c:x val="0.41422891847375365"/>
          <c:y val="1.72029361526992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200045312588502"/>
          <c:y val="0.11792452830188679"/>
          <c:w val="0.71200139062771606"/>
          <c:h val="0.73584905660377353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FFCC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0666779997760724E-2"/>
                  <c:y val="1.6910810676967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000087965230794E-2"/>
                  <c:y val="1.5858961026098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0133206770586135"/>
                  <c:y val="-2.4792254741742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'Graf. And demografico sedi'!$I$13:$K$13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2016*</c:v>
                </c:pt>
              </c:strCache>
            </c:strRef>
          </c:cat>
          <c:val>
            <c:numRef>
              <c:f>'Graf. And demografico sedi'!$I$16:$K$16</c:f>
              <c:numCache>
                <c:formatCode>#,##0</c:formatCode>
                <c:ptCount val="3"/>
                <c:pt idx="0">
                  <c:v>58926</c:v>
                </c:pt>
                <c:pt idx="1">
                  <c:v>60112</c:v>
                </c:pt>
                <c:pt idx="2">
                  <c:v>61113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69280"/>
        <c:axId val="37975168"/>
      </c:lineChart>
      <c:catAx>
        <c:axId val="3796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37975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97516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37969280"/>
        <c:crosses val="autoZero"/>
        <c:crossBetween val="between"/>
      </c:valAx>
      <c:sp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12700">
          <a:solidFill>
            <a:srgbClr val="969696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000" dirty="0"/>
              <a:t>Francoforte sul Meno</a:t>
            </a:r>
          </a:p>
        </c:rich>
      </c:tx>
      <c:layout>
        <c:manualLayout>
          <c:xMode val="edge"/>
          <c:yMode val="edge"/>
          <c:x val="0.33890240265701471"/>
          <c:y val="4.716981132075471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600050000097657"/>
          <c:y val="0.10849056603773585"/>
          <c:w val="0.68800134375262456"/>
          <c:h val="0.74528301886792447"/>
        </c:manualLayout>
      </c:layout>
      <c:lineChart>
        <c:grouping val="standard"/>
        <c:varyColors val="0"/>
        <c:ser>
          <c:idx val="0"/>
          <c:order val="0"/>
          <c:tx>
            <c:strRef>
              <c:f>'Graf. And demografico sedi'!$I$17:$K$17</c:f>
              <c:strCache>
                <c:ptCount val="1"/>
                <c:pt idx="0">
                  <c:v>146.800 150.246 153.847</c:v>
                </c:pt>
              </c:strCache>
            </c:strRef>
          </c:tx>
          <c:spPr>
            <a:ln w="38100">
              <a:solidFill>
                <a:srgbClr val="FFCC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9.3332981273918023E-3"/>
                  <c:y val="1.5213687911652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00029222498037E-2"/>
                  <c:y val="-2.6607735353835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598460934493982E-2"/>
                  <c:y val="4.847521418313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'Graf. And demografico sedi'!$I$13:$K$13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2016*</c:v>
                </c:pt>
              </c:strCache>
            </c:strRef>
          </c:cat>
          <c:val>
            <c:numRef>
              <c:f>'Graf. And demografico sedi'!$I$17:$K$17</c:f>
              <c:numCache>
                <c:formatCode>#,##0</c:formatCode>
                <c:ptCount val="3"/>
                <c:pt idx="0">
                  <c:v>146800</c:v>
                </c:pt>
                <c:pt idx="1">
                  <c:v>150246</c:v>
                </c:pt>
                <c:pt idx="2">
                  <c:v>153847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487232"/>
        <c:axId val="45488768"/>
      </c:lineChart>
      <c:catAx>
        <c:axId val="4548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5488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8876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5487232"/>
        <c:crosses val="autoZero"/>
        <c:crossBetween val="between"/>
      </c:valAx>
      <c:sp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000" dirty="0"/>
              <a:t>Friburgo</a:t>
            </a:r>
          </a:p>
        </c:rich>
      </c:tx>
      <c:layout>
        <c:manualLayout>
          <c:xMode val="edge"/>
          <c:yMode val="edge"/>
          <c:x val="0.45720182742458043"/>
          <c:y val="4.6879711778056408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200045312588502"/>
          <c:y val="0.11320754716981132"/>
          <c:w val="0.71200139062771606"/>
          <c:h val="0.74056603773584906"/>
        </c:manualLayout>
      </c:layout>
      <c:lineChart>
        <c:grouping val="standard"/>
        <c:varyColors val="0"/>
        <c:ser>
          <c:idx val="0"/>
          <c:order val="0"/>
          <c:tx>
            <c:strRef>
              <c:f>'Graf. And demografico sedi'!$I$18:$K$18</c:f>
              <c:strCache>
                <c:ptCount val="1"/>
                <c:pt idx="0">
                  <c:v>50.446 52.045 53.520</c:v>
                </c:pt>
              </c:strCache>
            </c:strRef>
          </c:tx>
          <c:spPr>
            <a:ln w="38100">
              <a:solidFill>
                <a:srgbClr val="FFCC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1.5999982347406506E-2"/>
                  <c:y val="-3.2122022483038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33177864279684E-2"/>
                  <c:y val="5.0951319764274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'Graf. And demografico sedi'!$I$13:$K$13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2016*</c:v>
                </c:pt>
              </c:strCache>
            </c:strRef>
          </c:cat>
          <c:val>
            <c:numRef>
              <c:f>'Graf. And demografico sedi'!$I$18:$K$18</c:f>
              <c:numCache>
                <c:formatCode>#,##0</c:formatCode>
                <c:ptCount val="3"/>
                <c:pt idx="0">
                  <c:v>50446</c:v>
                </c:pt>
                <c:pt idx="1">
                  <c:v>52045</c:v>
                </c:pt>
                <c:pt idx="2">
                  <c:v>53520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265088"/>
        <c:axId val="92266880"/>
      </c:lineChart>
      <c:catAx>
        <c:axId val="9226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226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26688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2265088"/>
        <c:crosses val="autoZero"/>
        <c:crossBetween val="between"/>
      </c:valAx>
      <c:sp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000"/>
              <a:t>Hannover</a:t>
            </a:r>
          </a:p>
        </c:rich>
      </c:tx>
      <c:layout>
        <c:manualLayout>
          <c:xMode val="edge"/>
          <c:yMode val="edge"/>
          <c:x val="0.44450917677049656"/>
          <c:y val="4.716981132075471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200045312588502"/>
          <c:y val="0.10849056603773585"/>
          <c:w val="0.71200139062771606"/>
          <c:h val="0.74528301886792447"/>
        </c:manualLayout>
      </c:layout>
      <c:lineChart>
        <c:grouping val="standard"/>
        <c:varyColors val="0"/>
        <c:ser>
          <c:idx val="0"/>
          <c:order val="0"/>
          <c:tx>
            <c:strRef>
              <c:f>'Graf. And demografico sedi'!$I$19:$K$19</c:f>
              <c:strCache>
                <c:ptCount val="1"/>
                <c:pt idx="0">
                  <c:v>41.689 43.544 45.496</c:v>
                </c:pt>
              </c:strCache>
            </c:strRef>
          </c:tx>
          <c:spPr>
            <a:ln w="38100">
              <a:solidFill>
                <a:srgbClr val="FFCC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2666842497882829E-2"/>
                  <c:y val="6.5362749467637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000142652837592E-2"/>
                  <c:y val="5.10097558559896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33177864279684E-2"/>
                  <c:y val="7.5899073936512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'Graf. And demografico sedi'!$I$13:$K$13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2016*</c:v>
                </c:pt>
              </c:strCache>
            </c:strRef>
          </c:cat>
          <c:val>
            <c:numRef>
              <c:f>'Graf. And demografico sedi'!$I$19:$K$19</c:f>
              <c:numCache>
                <c:formatCode>#,##0</c:formatCode>
                <c:ptCount val="3"/>
                <c:pt idx="0">
                  <c:v>41689</c:v>
                </c:pt>
                <c:pt idx="1">
                  <c:v>43544</c:v>
                </c:pt>
                <c:pt idx="2">
                  <c:v>45496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688768"/>
        <c:axId val="92690304"/>
      </c:lineChart>
      <c:catAx>
        <c:axId val="9268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2690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69030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2688768"/>
        <c:crosses val="autoZero"/>
        <c:crossBetween val="between"/>
      </c:valAx>
      <c:sp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000"/>
              <a:t>Monaco di Baviera</a:t>
            </a:r>
          </a:p>
        </c:rich>
      </c:tx>
      <c:layout>
        <c:manualLayout>
          <c:xMode val="edge"/>
          <c:yMode val="edge"/>
          <c:x val="0.34177196685748368"/>
          <c:y val="2.96604939748085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600050000097657"/>
          <c:y val="0.12264150943396226"/>
          <c:w val="0.68800134375262456"/>
          <c:h val="0.73113207547169812"/>
        </c:manualLayout>
      </c:layout>
      <c:lineChart>
        <c:grouping val="standard"/>
        <c:varyColors val="0"/>
        <c:ser>
          <c:idx val="0"/>
          <c:order val="0"/>
          <c:tx>
            <c:strRef>
              <c:f>'Graf. And demografico sedi'!$I$20:$K$20</c:f>
              <c:strCache>
                <c:ptCount val="1"/>
                <c:pt idx="0">
                  <c:v>102.386 106.481 110.719</c:v>
                </c:pt>
              </c:strCache>
            </c:strRef>
          </c:tx>
          <c:spPr>
            <a:ln w="38100">
              <a:solidFill>
                <a:srgbClr val="FFCC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2666764372730193E-2"/>
                  <c:y val="7.3282820779478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4"/>
                  <c:y val="7.911206853860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598484372039786E-2"/>
                  <c:y val="8.5496459169019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'Graf. And demografico sedi'!$I$13:$K$13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2016*</c:v>
                </c:pt>
              </c:strCache>
            </c:strRef>
          </c:cat>
          <c:val>
            <c:numRef>
              <c:f>'Graf. And demografico sedi'!$I$20:$K$20</c:f>
              <c:numCache>
                <c:formatCode>#,##0</c:formatCode>
                <c:ptCount val="3"/>
                <c:pt idx="0">
                  <c:v>102386</c:v>
                </c:pt>
                <c:pt idx="1">
                  <c:v>106481</c:v>
                </c:pt>
                <c:pt idx="2">
                  <c:v>110719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653440"/>
        <c:axId val="92654976"/>
      </c:lineChart>
      <c:catAx>
        <c:axId val="9265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2654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654976"/>
        <c:scaling>
          <c:orientation val="minMax"/>
          <c:min val="78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2653440"/>
        <c:crosses val="autoZero"/>
        <c:crossBetween val="between"/>
      </c:valAx>
      <c:sp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000" dirty="0"/>
              <a:t>Stoccarda</a:t>
            </a:r>
          </a:p>
        </c:rich>
      </c:tx>
      <c:layout>
        <c:manualLayout>
          <c:xMode val="edge"/>
          <c:yMode val="edge"/>
          <c:x val="0.43166825307698542"/>
          <c:y val="2.96604939748085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600050000097657"/>
          <c:y val="0.11320754716981132"/>
          <c:w val="0.68800134375262456"/>
          <c:h val="0.74056603773584906"/>
        </c:manualLayout>
      </c:layout>
      <c:lineChart>
        <c:grouping val="standard"/>
        <c:varyColors val="0"/>
        <c:ser>
          <c:idx val="0"/>
          <c:order val="0"/>
          <c:tx>
            <c:strRef>
              <c:f>'Graf. And demografico sedi'!$I$21:$K$21</c:f>
              <c:strCache>
                <c:ptCount val="1"/>
                <c:pt idx="0">
                  <c:v>168.649 172.693 176.419</c:v>
                </c:pt>
              </c:strCache>
            </c:strRef>
          </c:tx>
          <c:spPr>
            <a:ln w="38100">
              <a:solidFill>
                <a:srgbClr val="FFCC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6666772185245442E-2"/>
                  <c:y val="4.3036200663596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000127027807173E-2"/>
                  <c:y val="8.5754964591690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59849218455498E-2"/>
                  <c:y val="5.150646263556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'Graf. And demografico sedi'!$I$13:$K$13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2016*</c:v>
                </c:pt>
              </c:strCache>
            </c:strRef>
          </c:cat>
          <c:val>
            <c:numRef>
              <c:f>'Graf. And demografico sedi'!$I$21:$K$21</c:f>
              <c:numCache>
                <c:formatCode>#,##0</c:formatCode>
                <c:ptCount val="3"/>
                <c:pt idx="0">
                  <c:v>168649</c:v>
                </c:pt>
                <c:pt idx="1">
                  <c:v>172693</c:v>
                </c:pt>
                <c:pt idx="2">
                  <c:v>176419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22400"/>
        <c:axId val="100824192"/>
      </c:lineChart>
      <c:catAx>
        <c:axId val="10082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00824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82419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00822400"/>
        <c:crosses val="autoZero"/>
        <c:crossBetween val="between"/>
      </c:valAx>
      <c:sp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0.14243</cdr:x>
      <cdr:y>0.91341</cdr:y>
    </cdr:from>
    <cdr:to>
      <cdr:x>0.2</cdr:x>
      <cdr:y>0.95785</cdr:y>
    </cdr:to>
    <cdr:sp macro="" textlink="">
      <cdr:nvSpPr>
        <cdr:cNvPr id="102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8171" y="4978300"/>
          <a:ext cx="456005" cy="2422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it-IT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2010</a:t>
          </a:r>
        </a:p>
      </cdr:txBody>
    </cdr:sp>
  </cdr:relSizeAnchor>
  <cdr:relSizeAnchor xmlns:cdr="http://schemas.openxmlformats.org/drawingml/2006/chartDrawing">
    <cdr:from>
      <cdr:x>0.2749</cdr:x>
      <cdr:y>0.91341</cdr:y>
    </cdr:from>
    <cdr:to>
      <cdr:x>0.32727</cdr:x>
      <cdr:y>0.95785</cdr:y>
    </cdr:to>
    <cdr:sp macro="" textlink="">
      <cdr:nvSpPr>
        <cdr:cNvPr id="1024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77450" y="4978300"/>
          <a:ext cx="414838" cy="2422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it-IT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2011</a:t>
          </a:r>
        </a:p>
      </cdr:txBody>
    </cdr:sp>
  </cdr:relSizeAnchor>
  <cdr:relSizeAnchor xmlns:cdr="http://schemas.openxmlformats.org/drawingml/2006/chartDrawing">
    <cdr:from>
      <cdr:x>0.40909</cdr:x>
      <cdr:y>0.91341</cdr:y>
    </cdr:from>
    <cdr:to>
      <cdr:x>0.46364</cdr:x>
      <cdr:y>0.94805</cdr:y>
    </cdr:to>
    <cdr:sp macro="" textlink="">
      <cdr:nvSpPr>
        <cdr:cNvPr id="1024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40360" y="5064508"/>
          <a:ext cx="432048" cy="192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it-IT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2012</a:t>
          </a:r>
        </a:p>
      </cdr:txBody>
    </cdr:sp>
  </cdr:relSizeAnchor>
  <cdr:relSizeAnchor xmlns:cdr="http://schemas.openxmlformats.org/drawingml/2006/chartDrawing">
    <cdr:from>
      <cdr:x>0.54545</cdr:x>
      <cdr:y>0.91341</cdr:y>
    </cdr:from>
    <cdr:to>
      <cdr:x>0.6</cdr:x>
      <cdr:y>0.95785</cdr:y>
    </cdr:to>
    <cdr:sp macro="" textlink="">
      <cdr:nvSpPr>
        <cdr:cNvPr id="1024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20480" y="5064508"/>
          <a:ext cx="432048" cy="2464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it-IT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2013</a:t>
          </a:r>
        </a:p>
      </cdr:txBody>
    </cdr:sp>
  </cdr:relSizeAnchor>
  <cdr:relSizeAnchor xmlns:cdr="http://schemas.openxmlformats.org/drawingml/2006/chartDrawing">
    <cdr:from>
      <cdr:x>0.68182</cdr:x>
      <cdr:y>0.91341</cdr:y>
    </cdr:from>
    <cdr:to>
      <cdr:x>0.74545</cdr:x>
      <cdr:y>0.95785</cdr:y>
    </cdr:to>
    <cdr:sp macro="" textlink="">
      <cdr:nvSpPr>
        <cdr:cNvPr id="1024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00600" y="5064508"/>
          <a:ext cx="504056" cy="2464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it-IT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2014</a:t>
          </a:r>
        </a:p>
      </cdr:txBody>
    </cdr:sp>
  </cdr:relSizeAnchor>
  <cdr:relSizeAnchor xmlns:cdr="http://schemas.openxmlformats.org/drawingml/2006/chartDrawing">
    <cdr:from>
      <cdr:x>0.67273</cdr:x>
      <cdr:y>0.95126</cdr:y>
    </cdr:from>
    <cdr:to>
      <cdr:x>0.98182</cdr:x>
      <cdr:y>0.99089</cdr:y>
    </cdr:to>
    <cdr:sp macro="" textlink="">
      <cdr:nvSpPr>
        <cdr:cNvPr id="10248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28592" y="5184576"/>
          <a:ext cx="2448272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*</a:t>
          </a:r>
          <a:r>
            <a:rPr lang="it-IT" sz="900" dirty="0" smtClean="0">
              <a:latin typeface="Arial" panose="020B0604020202020204" pitchFamily="34" charset="0"/>
              <a:cs typeface="Arial" panose="020B0604020202020204" pitchFamily="34" charset="0"/>
            </a:rPr>
            <a:t>proiezione</a:t>
          </a:r>
          <a:r>
            <a:rPr lang="it-IT" sz="9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900" baseline="0" dirty="0">
              <a:latin typeface="Arial" panose="020B0604020202020204" pitchFamily="34" charset="0"/>
              <a:cs typeface="Arial" panose="020B0604020202020204" pitchFamily="34" charset="0"/>
            </a:rPr>
            <a:t>in base ai dati </a:t>
          </a:r>
          <a:r>
            <a:rPr lang="it-IT" sz="900" baseline="0" dirty="0" smtClean="0">
              <a:latin typeface="Arial" panose="020B0604020202020204" pitchFamily="34" charset="0"/>
              <a:cs typeface="Arial" panose="020B0604020202020204" pitchFamily="34" charset="0"/>
            </a:rPr>
            <a:t>SIFC di </a:t>
          </a:r>
          <a:r>
            <a:rPr lang="it-IT" sz="900" dirty="0" smtClean="0">
              <a:latin typeface="Arial" panose="020B0604020202020204" pitchFamily="34" charset="0"/>
              <a:cs typeface="Arial" panose="020B0604020202020204" pitchFamily="34" charset="0"/>
            </a:rPr>
            <a:t>ottobre </a:t>
          </a:r>
          <a:r>
            <a:rPr lang="it-IT" sz="900" baseline="0" dirty="0" smtClean="0">
              <a:latin typeface="Arial" panose="020B0604020202020204" pitchFamily="34" charset="0"/>
              <a:cs typeface="Arial" panose="020B0604020202020204" pitchFamily="34" charset="0"/>
            </a:rPr>
            <a:t>2016</a:t>
          </a:r>
          <a:endParaRPr lang="it-IT" sz="9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0.91818</cdr:x>
      <cdr:y>0.90373</cdr:y>
    </cdr:from>
    <cdr:to>
      <cdr:x>0.98182</cdr:x>
      <cdr:y>0.94817</cdr:y>
    </cdr:to>
    <cdr:sp macro="" textlink="">
      <cdr:nvSpPr>
        <cdr:cNvPr id="1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>
          <a:off x="7272808" y="5010836"/>
          <a:ext cx="504056" cy="2464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it-IT" sz="10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2016</a:t>
          </a:r>
          <a:r>
            <a:rPr lang="it-IT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*</a:t>
          </a:r>
          <a:endParaRPr lang="it-IT" sz="12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</cdr:x>
      <cdr:y>0.90874</cdr:y>
    </cdr:from>
    <cdr:to>
      <cdr:x>0.85455</cdr:x>
      <cdr:y>0.95318</cdr:y>
    </cdr:to>
    <cdr:sp macro="" textlink="">
      <cdr:nvSpPr>
        <cdr:cNvPr id="2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>
          <a:off x="6336703" y="5038612"/>
          <a:ext cx="432047" cy="2464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it-IT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2015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125" cy="495771"/>
          </a:xfrm>
          <a:prstGeom prst="rect">
            <a:avLst/>
          </a:prstGeom>
        </p:spPr>
        <p:txBody>
          <a:bodyPr vert="horz" lIns="91906" tIns="45953" rIns="91906" bIns="4595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947" y="1"/>
            <a:ext cx="2945125" cy="495771"/>
          </a:xfrm>
          <a:prstGeom prst="rect">
            <a:avLst/>
          </a:prstGeom>
        </p:spPr>
        <p:txBody>
          <a:bodyPr vert="horz" lIns="91906" tIns="45953" rIns="91906" bIns="45953" rtlCol="0"/>
          <a:lstStyle>
            <a:lvl1pPr algn="r">
              <a:defRPr sz="1200"/>
            </a:lvl1pPr>
          </a:lstStyle>
          <a:p>
            <a:fld id="{7FC0D9DD-F420-435A-9393-83CEEFA606D6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06" tIns="45953" rIns="91906" bIns="45953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228"/>
            <a:ext cx="5438140" cy="4466742"/>
          </a:xfrm>
          <a:prstGeom prst="rect">
            <a:avLst/>
          </a:prstGeom>
        </p:spPr>
        <p:txBody>
          <a:bodyPr vert="horz" lIns="91906" tIns="45953" rIns="91906" bIns="4595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855"/>
            <a:ext cx="2945125" cy="495771"/>
          </a:xfrm>
          <a:prstGeom prst="rect">
            <a:avLst/>
          </a:prstGeom>
        </p:spPr>
        <p:txBody>
          <a:bodyPr vert="horz" lIns="91906" tIns="45953" rIns="91906" bIns="4595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947" y="9430855"/>
            <a:ext cx="2945125" cy="495771"/>
          </a:xfrm>
          <a:prstGeom prst="rect">
            <a:avLst/>
          </a:prstGeom>
        </p:spPr>
        <p:txBody>
          <a:bodyPr vert="horz" lIns="91906" tIns="45953" rIns="91906" bIns="45953" rtlCol="0" anchor="b"/>
          <a:lstStyle>
            <a:lvl1pPr algn="r">
              <a:defRPr sz="1200"/>
            </a:lvl1pPr>
          </a:lstStyle>
          <a:p>
            <a:fld id="{E27FFD24-15DB-449C-86FD-A9C9857698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83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FFD24-15DB-449C-86FD-A9C9857698E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76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FFD24-15DB-449C-86FD-A9C9857698E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53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FFD24-15DB-449C-86FD-A9C9857698E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13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FFD24-15DB-449C-86FD-A9C9857698E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90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FFD24-15DB-449C-86FD-A9C9857698E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57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080CDC-2F80-4B9A-AAFB-D1A224187F50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5FD97C-44FE-4639-AC24-AB25301BC0A0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1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B98F08-4B58-473F-8B75-05ADD05D88C9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7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080CDC-2F80-4B9A-AAFB-D1A224187F50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1BF50C-DAB1-497A-B5D5-289668A982C0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33B8A8-99F2-4E06-B999-6403A3CB63FD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E929BB-4A22-4AFD-BA8B-5C6BFC90BD42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92C33C-B616-4DF5-B404-21B206BAD3D0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3744DA-14E5-421B-810F-978F4B7E43C7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B59ACF-05E2-41B4-923F-50FA22EEDCB6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B8F3C4-4734-4415-812E-8531EF3C22A4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1BF50C-DAB1-497A-B5D5-289668A982C0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97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27969-5759-436B-86EC-D6C62A90A419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5FD97C-44FE-4639-AC24-AB25301BC0A0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98F08-4B58-473F-8B75-05ADD05D88C9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33B8A8-99F2-4E06-B999-6403A3CB63FD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1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E929BB-4A22-4AFD-BA8B-5C6BFC90BD42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9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92C33C-B616-4DF5-B404-21B206BAD3D0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3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3744DA-14E5-421B-810F-978F4B7E43C7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6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B59ACF-05E2-41B4-923F-50FA22EEDCB6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B8F3C4-4734-4415-812E-8531EF3C22A4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127969-5759-436B-86EC-D6C62A90A419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7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7EE29-413D-421D-949F-27FFA83AEBFA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4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7EE29-413D-421D-949F-27FFA83AEBFA}" type="datetime1">
              <a:rPr lang="it-IT" smtClean="0">
                <a:solidFill>
                  <a:srgbClr val="000000"/>
                </a:solidFill>
              </a:rPr>
              <a:t>24/11/2016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4036" y="1051066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95736" y="24988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smtClean="0">
                <a:cs typeface="Times New Roman" pitchFamily="18" charset="0"/>
              </a:rPr>
              <a:t>AMBASCIATA D’ITALIA</a:t>
            </a:r>
            <a:endParaRPr lang="it-IT" dirty="0" smtClean="0"/>
          </a:p>
          <a:p>
            <a:pPr algn="ctr" eaLnBrk="0" hangingPunct="0"/>
            <a:r>
              <a:rPr lang="it-IT" i="1" dirty="0" smtClean="0">
                <a:cs typeface="Times New Roman" pitchFamily="18" charset="0"/>
              </a:rPr>
              <a:t>Berlino</a:t>
            </a:r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0" y="350100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Statistiche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andamento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demografico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della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collettività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italiana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Germania e personale a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disposizione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nelle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sedi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CA6B-90E8-4D62-87DE-1C65E3373DAF}" type="slidenum">
              <a:rPr lang="it-IT" smtClean="0"/>
              <a:pPr/>
              <a:t>2</a:t>
            </a:fld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635556"/>
              </p:ext>
            </p:extLst>
          </p:nvPr>
        </p:nvGraphicFramePr>
        <p:xfrm>
          <a:off x="539552" y="548680"/>
          <a:ext cx="792088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51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07950" y="115888"/>
            <a:ext cx="8928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sz="1500" b="1" dirty="0">
                <a:solidFill>
                  <a:srgbClr val="000000"/>
                </a:solidFill>
                <a:latin typeface="Arial" charset="0"/>
              </a:rPr>
              <a:t>Andamento demografico della comunità italiana in Germania per singole </a:t>
            </a:r>
            <a:r>
              <a:rPr lang="it-IT" sz="1500" b="1" dirty="0" smtClean="0">
                <a:solidFill>
                  <a:srgbClr val="000000"/>
                </a:solidFill>
                <a:latin typeface="Arial" charset="0"/>
              </a:rPr>
              <a:t>circoscrizioni </a:t>
            </a:r>
            <a:endParaRPr lang="it-IT" sz="15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88224" y="6580945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436096" y="6548408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*proiezione in base ai dati SIFC di </a:t>
            </a:r>
            <a:r>
              <a:rPr lang="it-IT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ottobre 2016</a:t>
            </a:r>
            <a:endParaRPr lang="it-IT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899080"/>
              </p:ext>
            </p:extLst>
          </p:nvPr>
        </p:nvGraphicFramePr>
        <p:xfrm>
          <a:off x="467544" y="447662"/>
          <a:ext cx="2736304" cy="197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7105"/>
              </p:ext>
            </p:extLst>
          </p:nvPr>
        </p:nvGraphicFramePr>
        <p:xfrm>
          <a:off x="3275856" y="436563"/>
          <a:ext cx="2667000" cy="198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178385"/>
              </p:ext>
            </p:extLst>
          </p:nvPr>
        </p:nvGraphicFramePr>
        <p:xfrm>
          <a:off x="6007174" y="436562"/>
          <a:ext cx="2597274" cy="198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530975"/>
              </p:ext>
            </p:extLst>
          </p:nvPr>
        </p:nvGraphicFramePr>
        <p:xfrm>
          <a:off x="467544" y="2492896"/>
          <a:ext cx="2736304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075299"/>
              </p:ext>
            </p:extLst>
          </p:nvPr>
        </p:nvGraphicFramePr>
        <p:xfrm>
          <a:off x="3275856" y="2492896"/>
          <a:ext cx="266429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491739"/>
              </p:ext>
            </p:extLst>
          </p:nvPr>
        </p:nvGraphicFramePr>
        <p:xfrm>
          <a:off x="6009144" y="2492896"/>
          <a:ext cx="2595303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0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284669"/>
              </p:ext>
            </p:extLst>
          </p:nvPr>
        </p:nvGraphicFramePr>
        <p:xfrm>
          <a:off x="467544" y="4581128"/>
          <a:ext cx="2736304" cy="196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1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562634"/>
              </p:ext>
            </p:extLst>
          </p:nvPr>
        </p:nvGraphicFramePr>
        <p:xfrm>
          <a:off x="3275856" y="4581128"/>
          <a:ext cx="2664296" cy="196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2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910544"/>
              </p:ext>
            </p:extLst>
          </p:nvPr>
        </p:nvGraphicFramePr>
        <p:xfrm>
          <a:off x="6007174" y="4581128"/>
          <a:ext cx="2597274" cy="196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9722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60"/>
          <p:cNvSpPr>
            <a:spLocks noChangeArrowheads="1"/>
          </p:cNvSpPr>
          <p:nvPr/>
        </p:nvSpPr>
        <p:spPr bwMode="auto">
          <a:xfrm>
            <a:off x="539552" y="6237311"/>
            <a:ext cx="84597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it-IT" sz="1000" b="1" dirty="0">
                <a:latin typeface="Arial" panose="020B0604020202020204" pitchFamily="34" charset="0"/>
                <a:cs typeface="Arial" panose="020B0604020202020204" pitchFamily="34" charset="0"/>
              </a:rPr>
              <a:t>Dati ottenuti dal calcolo dell’incremento percentuale </a:t>
            </a:r>
            <a:r>
              <a:rPr lang="it-I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dirty="0">
              <a:solidFill>
                <a:srgbClr val="000000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90611"/>
              </p:ext>
            </p:extLst>
          </p:nvPr>
        </p:nvGraphicFramePr>
        <p:xfrm>
          <a:off x="251521" y="404664"/>
          <a:ext cx="4176463" cy="5616624"/>
        </p:xfrm>
        <a:graphic>
          <a:graphicData uri="http://schemas.openxmlformats.org/drawingml/2006/table">
            <a:tbl>
              <a:tblPr/>
              <a:tblGrid>
                <a:gridCol w="1371909"/>
                <a:gridCol w="807533"/>
                <a:gridCol w="807533"/>
                <a:gridCol w="1189488"/>
              </a:tblGrid>
              <a:tr h="66222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Incremento percentuale della </a:t>
                      </a:r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collettività 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italiana     2015-2016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49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Aumento %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49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Berlino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26.786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29.337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49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Colonia 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122.157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124.030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49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Dortmund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60.112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61.113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49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Francoforte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150.246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153.847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49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Friburgo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52.045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53.520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49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Hannover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43.544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45.496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49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Monaco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106.481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110.719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49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Stoccarda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172.693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176.419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699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Wolfsburg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9.559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9.673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743.623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764.155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2,8%*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496522"/>
              </p:ext>
            </p:extLst>
          </p:nvPr>
        </p:nvGraphicFramePr>
        <p:xfrm>
          <a:off x="4644008" y="404664"/>
          <a:ext cx="4176464" cy="5616624"/>
        </p:xfrm>
        <a:graphic>
          <a:graphicData uri="http://schemas.openxmlformats.org/drawingml/2006/table">
            <a:tbl>
              <a:tblPr/>
              <a:tblGrid>
                <a:gridCol w="1245950"/>
                <a:gridCol w="830633"/>
                <a:gridCol w="864308"/>
                <a:gridCol w="1235573"/>
              </a:tblGrid>
              <a:tr h="64807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Incremento percentuale della </a:t>
                      </a:r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collettività 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italiana     </a:t>
                      </a:r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2014-2016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Aumento %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Berlino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24.534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29.337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Colonia 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118.834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124.030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Dortmund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58.926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61.113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Francoforte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146.800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153.847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Friburgo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50.446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53.520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Hannover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41.689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45.496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Monaco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102.386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110.719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Stoccarda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168.649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176.419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Wolfsburg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9.340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9.673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721.604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764.155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813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1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243413"/>
              </p:ext>
            </p:extLst>
          </p:nvPr>
        </p:nvGraphicFramePr>
        <p:xfrm>
          <a:off x="251519" y="620688"/>
          <a:ext cx="7848874" cy="5605797"/>
        </p:xfrm>
        <a:graphic>
          <a:graphicData uri="http://schemas.openxmlformats.org/drawingml/2006/table">
            <a:tbl>
              <a:tblPr/>
              <a:tblGrid>
                <a:gridCol w="2442629"/>
                <a:gridCol w="1082051"/>
                <a:gridCol w="1080045"/>
                <a:gridCol w="1080047"/>
                <a:gridCol w="1082051"/>
                <a:gridCol w="1082051"/>
              </a:tblGrid>
              <a:tr h="484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Berlino (Ambasciata)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  <a:p>
                      <a:pPr algn="ctr"/>
                      <a:r>
                        <a:rPr lang="de-DE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 </a:t>
                      </a:r>
                      <a:r>
                        <a:rPr lang="de-DE" sz="10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</a:t>
                      </a:r>
                      <a:r>
                        <a:rPr lang="de-DE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 </a:t>
                      </a:r>
                      <a:r>
                        <a:rPr lang="de-DE" sz="10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Cancelleria</a:t>
                      </a:r>
                      <a:r>
                        <a:rPr lang="de-DE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consolare)</a:t>
                      </a:r>
                      <a:endParaRPr lang="it-IT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Colonia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Dortmund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Francoforte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Friburgo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Hannover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Monaco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Stoccarda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Wolfsburg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Totale Germania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232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232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230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 Box 3302"/>
          <p:cNvSpPr txBox="1">
            <a:spLocks noChangeArrowheads="1"/>
          </p:cNvSpPr>
          <p:nvPr/>
        </p:nvSpPr>
        <p:spPr bwMode="auto">
          <a:xfrm>
            <a:off x="106963" y="107489"/>
            <a:ext cx="8928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0000"/>
                </a:solidFill>
                <a:latin typeface="Arial" charset="0"/>
              </a:rPr>
              <a:t>Unità di personale a disposizione nell'Ambasciata e nei Consolati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1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>
              <a:solidFill>
                <a:srgbClr val="000000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51063411"/>
              </p:ext>
            </p:extLst>
          </p:nvPr>
        </p:nvGraphicFramePr>
        <p:xfrm>
          <a:off x="395536" y="332656"/>
          <a:ext cx="849694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51018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 txBox="1">
            <a:spLocks noChangeArrowheads="1"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Unità di personale a disposizione e andamento demografico della collettività italiana residente in Germania</a:t>
            </a:r>
          </a:p>
        </p:txBody>
      </p:sp>
      <p:sp>
        <p:nvSpPr>
          <p:cNvPr id="9" name="Rectangle 2773"/>
          <p:cNvSpPr>
            <a:spLocks noChangeArrowheads="1"/>
          </p:cNvSpPr>
          <p:nvPr/>
        </p:nvSpPr>
        <p:spPr bwMode="auto">
          <a:xfrm>
            <a:off x="5652120" y="6415490"/>
            <a:ext cx="25922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*proiezione in base ai dati SIFC di agosto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66991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CA6B-90E8-4D62-87DE-1C65E3373DA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015730"/>
              </p:ext>
            </p:extLst>
          </p:nvPr>
        </p:nvGraphicFramePr>
        <p:xfrm>
          <a:off x="179512" y="1124744"/>
          <a:ext cx="42484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201227"/>
              </p:ext>
            </p:extLst>
          </p:nvPr>
        </p:nvGraphicFramePr>
        <p:xfrm>
          <a:off x="4446488" y="1124744"/>
          <a:ext cx="4572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18257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9961</TotalTime>
  <Words>407</Words>
  <Application>Microsoft Office PowerPoint</Application>
  <PresentationFormat>Presentazione su schermo (4:3)</PresentationFormat>
  <Paragraphs>246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Office Theme</vt:lpstr>
      <vt:lpstr>Concourse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Stage Uff. Emigrazione</dc:creator>
  <cp:lastModifiedBy>Edith Abraham</cp:lastModifiedBy>
  <cp:revision>362</cp:revision>
  <cp:lastPrinted>2016-09-22T15:08:43Z</cp:lastPrinted>
  <dcterms:created xsi:type="dcterms:W3CDTF">2015-11-11T08:53:28Z</dcterms:created>
  <dcterms:modified xsi:type="dcterms:W3CDTF">2016-11-24T11:21:40Z</dcterms:modified>
</cp:coreProperties>
</file>