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charts/chart12.xml" ContentType="application/vnd.openxmlformats-officedocument.drawingml.chart+xml"/>
  <Override PartName="/ppt/theme/themeOverride6.xml" ContentType="application/vnd.openxmlformats-officedocument.themeOverride+xml"/>
  <Override PartName="/ppt/charts/chart13.xml" ContentType="application/vnd.openxmlformats-officedocument.drawingml.chart+xml"/>
  <Override PartName="/ppt/theme/themeOverride7.xml" ContentType="application/vnd.openxmlformats-officedocument.themeOverride+xml"/>
  <Override PartName="/ppt/charts/chart14.xml" ContentType="application/vnd.openxmlformats-officedocument.drawingml.chart+xml"/>
  <Override PartName="/ppt/theme/themeOverride8.xml" ContentType="application/vnd.openxmlformats-officedocument.themeOverride+xml"/>
  <Override PartName="/ppt/charts/chart15.xml" ContentType="application/vnd.openxmlformats-officedocument.drawingml.chart+xml"/>
  <Override PartName="/ppt/theme/themeOverride9.xml" ContentType="application/vnd.openxmlformats-officedocument.themeOverride+xml"/>
  <Override PartName="/ppt/charts/chart16.xml" ContentType="application/vnd.openxmlformats-officedocument.drawingml.chart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7.xml" ContentType="application/vnd.openxmlformats-officedocument.drawingml.chart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3.xml" ContentType="application/vnd.openxmlformats-officedocument.presentationml.notesSlide+xml"/>
  <Override PartName="/ppt/charts/chart20.xml" ContentType="application/vnd.openxmlformats-officedocument.drawingml.chart+xml"/>
  <Override PartName="/ppt/notesSlides/notesSlide14.xml" ContentType="application/vnd.openxmlformats-officedocument.presentationml.notesSlide+xml"/>
  <Override PartName="/ppt/charts/chart21.xml" ContentType="application/vnd.openxmlformats-officedocument.drawingml.chart+xml"/>
  <Override PartName="/ppt/theme/themeOverride12.xml" ContentType="application/vnd.openxmlformats-officedocument.themeOverride+xml"/>
  <Override PartName="/ppt/charts/chart22.xml" ContentType="application/vnd.openxmlformats-officedocument.drawingml.chart+xml"/>
  <Override PartName="/ppt/theme/themeOverride13.xml" ContentType="application/vnd.openxmlformats-officedocument.themeOverride+xml"/>
  <Override PartName="/ppt/charts/chart23.xml" ContentType="application/vnd.openxmlformats-officedocument.drawingml.chart+xml"/>
  <Override PartName="/ppt/notesSlides/notesSlide15.xml" ContentType="application/vnd.openxmlformats-officedocument.presentationml.notesSlide+xml"/>
  <Override PartName="/ppt/charts/chart24.xml" ContentType="application/vnd.openxmlformats-officedocument.drawingml.chart+xml"/>
  <Override PartName="/ppt/notesSlides/notesSlide16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17.xml" ContentType="application/vnd.openxmlformats-officedocument.presentationml.notesSlide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85" r:id="rId2"/>
  </p:sldMasterIdLst>
  <p:notesMasterIdLst>
    <p:notesMasterId r:id="rId26"/>
  </p:notesMasterIdLst>
  <p:sldIdLst>
    <p:sldId id="256" r:id="rId3"/>
    <p:sldId id="257" r:id="rId4"/>
    <p:sldId id="261" r:id="rId5"/>
    <p:sldId id="297" r:id="rId6"/>
    <p:sldId id="292" r:id="rId7"/>
    <p:sldId id="294" r:id="rId8"/>
    <p:sldId id="295" r:id="rId9"/>
    <p:sldId id="296" r:id="rId10"/>
    <p:sldId id="269" r:id="rId11"/>
    <p:sldId id="272" r:id="rId12"/>
    <p:sldId id="281" r:id="rId13"/>
    <p:sldId id="287" r:id="rId14"/>
    <p:sldId id="283" r:id="rId15"/>
    <p:sldId id="273" r:id="rId16"/>
    <p:sldId id="298" r:id="rId17"/>
    <p:sldId id="275" r:id="rId18"/>
    <p:sldId id="299" r:id="rId19"/>
    <p:sldId id="279" r:id="rId20"/>
    <p:sldId id="284" r:id="rId21"/>
    <p:sldId id="285" r:id="rId22"/>
    <p:sldId id="286" r:id="rId23"/>
    <p:sldId id="288" r:id="rId24"/>
    <p:sldId id="289" r:id="rId25"/>
  </p:sldIdLst>
  <p:sldSz cx="9144000" cy="6858000" type="screen4x3"/>
  <p:notesSz cx="6731000" cy="9855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2F4"/>
    <a:srgbClr val="EBFFF5"/>
    <a:srgbClr val="CCFF66"/>
    <a:srgbClr val="CCFFCC"/>
    <a:srgbClr val="ABC3DF"/>
    <a:srgbClr val="C8D7EA"/>
    <a:srgbClr val="F0F0F0"/>
    <a:srgbClr val="F9F9F9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3928" autoAdjust="0"/>
  </p:normalViewPr>
  <p:slideViewPr>
    <p:cSldViewPr>
      <p:cViewPr>
        <p:scale>
          <a:sx n="107" d="100"/>
          <a:sy n="107" d="100"/>
        </p:scale>
        <p:origin x="-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7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8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9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3.bin"/><Relationship Id="rId1" Type="http://schemas.openxmlformats.org/officeDocument/2006/relationships/themeOverride" Target="../theme/themeOverride10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6.bin"/><Relationship Id="rId1" Type="http://schemas.openxmlformats.org/officeDocument/2006/relationships/themeOverride" Target="../theme/themeOverride11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12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7.bin"/><Relationship Id="rId1" Type="http://schemas.openxmlformats.org/officeDocument/2006/relationships/themeOverride" Target="../theme/themeOverride13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Chart%202%20in%20Microsoft%20PowerPoint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Chart%202%20in%20Microsoft%20PowerPoint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Chart%202%20in%20Microsoft%20PowerPoint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Chart%202%20in%20Microsoft%20PowerPoint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Chart%202%20in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BF3F3"/>
        </a:solidFill>
      </c:spPr>
    </c:sideWall>
    <c:backWall>
      <c:thickness val="0"/>
      <c:spPr>
        <a:solidFill>
          <a:srgbClr val="FBF3F3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'[Chart 3 in Microsoft PowerPoint]Sheet1'!$B$4</c:f>
              <c:strCache>
                <c:ptCount val="1"/>
                <c:pt idx="0">
                  <c:v>Passaporti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1.2700163686355853E-2"/>
                  <c:y val="-2.976208349222458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31.570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325668186311252E-2"/>
                  <c:y val="8.928571428571428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30.998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1570852328890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'[Chart 3 in Microsoft PowerPoint]Sheet1'!$C$3:$E$3</c:f>
              <c:strCache>
                <c:ptCount val="3"/>
                <c:pt idx="0">
                  <c:v>2013</c:v>
                </c:pt>
                <c:pt idx="1">
                  <c:v>2014</c:v>
                </c:pt>
                <c:pt idx="2">
                  <c:v>2015*</c:v>
                </c:pt>
              </c:strCache>
            </c:strRef>
          </c:cat>
          <c:val>
            <c:numRef>
              <c:f>'[Chart 3 in Microsoft PowerPoint]Sheet1'!$C$4:$E$4</c:f>
              <c:numCache>
                <c:formatCode>General</c:formatCode>
                <c:ptCount val="3"/>
                <c:pt idx="0">
                  <c:v>31570</c:v>
                </c:pt>
                <c:pt idx="1">
                  <c:v>30998</c:v>
                </c:pt>
                <c:pt idx="2" formatCode="#,##0">
                  <c:v>31746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48000"/>
        <c:axId val="7649536"/>
        <c:axId val="0"/>
      </c:bar3DChart>
      <c:catAx>
        <c:axId val="764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49536"/>
        <c:crosses val="autoZero"/>
        <c:auto val="1"/>
        <c:lblAlgn val="ctr"/>
        <c:lblOffset val="100"/>
        <c:noMultiLvlLbl val="0"/>
      </c:catAx>
      <c:valAx>
        <c:axId val="7649536"/>
        <c:scaling>
          <c:orientation val="minMax"/>
          <c:min val="25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48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600" dirty="0"/>
              <a:t>Friburgo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solidFill>
                <a:srgbClr val="C0504D">
                  <a:lumMod val="75000"/>
                </a:srgbClr>
              </a:solidFill>
            </a:ln>
          </c:spPr>
          <c:marker>
            <c:symbol val="square"/>
            <c:size val="4"/>
          </c:marker>
          <c:dLbls>
            <c:dLbl>
              <c:idx val="0"/>
              <c:layout>
                <c:manualLayout>
                  <c:x val="4.1422298107227855E-2"/>
                  <c:y val="-3.5884367548904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2131576023716665E-4"/>
                  <c:y val="5.237513292174463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047613334049245E-2"/>
                  <c:y val="4.1423939775462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'[Chart in Microsoft PowerPoint]Sheet2'!$B$44:$B$46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xVal>
          <c:yVal>
            <c:numRef>
              <c:f>'[Chart in Microsoft PowerPoint]Sheet2'!$C$44:$C$46</c:f>
              <c:numCache>
                <c:formatCode>#,##0</c:formatCode>
                <c:ptCount val="3"/>
                <c:pt idx="0">
                  <c:v>49110</c:v>
                </c:pt>
                <c:pt idx="1">
                  <c:v>50446</c:v>
                </c:pt>
                <c:pt idx="2">
                  <c:v>51989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06816"/>
        <c:axId val="7908352"/>
      </c:scatterChart>
      <c:valAx>
        <c:axId val="7906816"/>
        <c:scaling>
          <c:orientation val="minMax"/>
          <c:min val="2012"/>
        </c:scaling>
        <c:delete val="0"/>
        <c:axPos val="b"/>
        <c:numFmt formatCode="General" sourceLinked="1"/>
        <c:majorTickMark val="out"/>
        <c:minorTickMark val="none"/>
        <c:tickLblPos val="nextTo"/>
        <c:crossAx val="7908352"/>
        <c:crosses val="autoZero"/>
        <c:crossBetween val="midCat"/>
      </c:valAx>
      <c:valAx>
        <c:axId val="79083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906816"/>
        <c:crosses val="autoZero"/>
        <c:crossBetween val="midCat"/>
      </c:valAx>
      <c:spPr>
        <a:solidFill>
          <a:srgbClr val="FFFFCC"/>
        </a:solidFill>
      </c:spPr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600" dirty="0"/>
              <a:t>Monaco di Baviera</a:t>
            </a:r>
          </a:p>
        </c:rich>
      </c:tx>
      <c:layout>
        <c:manualLayout>
          <c:xMode val="edge"/>
          <c:yMode val="edge"/>
          <c:x val="0.1989878108781564"/>
          <c:y val="3.7793419778754743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solidFill>
                <a:srgbClr val="C0504D">
                  <a:lumMod val="75000"/>
                </a:srgbClr>
              </a:solidFill>
            </a:ln>
          </c:spPr>
          <c:marker>
            <c:symbol val="square"/>
            <c:size val="4"/>
          </c:marker>
          <c:dLbls>
            <c:dLbl>
              <c:idx val="0"/>
              <c:layout>
                <c:manualLayout>
                  <c:x val="-5.039122637167299E-3"/>
                  <c:y val="1.9865848239084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39122637167299E-3"/>
                  <c:y val="-1.8896709889377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0547716920342188E-2"/>
                  <c:y val="-6.7077482843786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'[Chart in Microsoft PowerPoint]Sheet2'!$B$64:$B$66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xVal>
          <c:yVal>
            <c:numRef>
              <c:f>'[Chart in Microsoft PowerPoint]Sheet2'!$C$64:$C$66</c:f>
              <c:numCache>
                <c:formatCode>#,##0</c:formatCode>
                <c:ptCount val="3"/>
                <c:pt idx="0">
                  <c:v>107575</c:v>
                </c:pt>
                <c:pt idx="1">
                  <c:v>102386</c:v>
                </c:pt>
                <c:pt idx="2">
                  <c:v>106239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924736"/>
        <c:axId val="8151808"/>
      </c:scatterChart>
      <c:valAx>
        <c:axId val="7924736"/>
        <c:scaling>
          <c:orientation val="minMax"/>
          <c:min val="2012"/>
        </c:scaling>
        <c:delete val="0"/>
        <c:axPos val="b"/>
        <c:numFmt formatCode="General" sourceLinked="1"/>
        <c:majorTickMark val="out"/>
        <c:minorTickMark val="none"/>
        <c:tickLblPos val="nextTo"/>
        <c:crossAx val="8151808"/>
        <c:crosses val="autoZero"/>
        <c:crossBetween val="midCat"/>
      </c:valAx>
      <c:valAx>
        <c:axId val="8151808"/>
        <c:scaling>
          <c:orientation val="minMax"/>
          <c:min val="1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924736"/>
        <c:crosses val="autoZero"/>
        <c:crossBetween val="midCat"/>
      </c:valAx>
      <c:spPr>
        <a:solidFill>
          <a:srgbClr val="FFFFCC"/>
        </a:solidFill>
      </c:spPr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600" dirty="0"/>
              <a:t>Stoccarda</a:t>
            </a:r>
          </a:p>
        </c:rich>
      </c:tx>
      <c:layout>
        <c:manualLayout>
          <c:xMode val="edge"/>
          <c:yMode val="edge"/>
          <c:x val="0.38691461182675607"/>
          <c:y val="3.7793419778754743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solidFill>
                <a:srgbClr val="C0504D">
                  <a:lumMod val="75000"/>
                </a:srgbClr>
              </a:solidFill>
            </a:ln>
          </c:spPr>
          <c:marker>
            <c:symbol val="square"/>
            <c:size val="4"/>
          </c:marker>
          <c:dLbls>
            <c:dLbl>
              <c:idx val="0"/>
              <c:layout>
                <c:manualLayout>
                  <c:x val="2.3206485829059931E-2"/>
                  <c:y val="-1.259780659291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9402578140336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108543495167118E-2"/>
                  <c:y val="2.042134207310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'[Chart in Microsoft PowerPoint]Sheet2'!$I$64:$I$66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xVal>
          <c:yVal>
            <c:numRef>
              <c:f>'[Chart in Microsoft PowerPoint]Sheet2'!$J$64:$J$66</c:f>
              <c:numCache>
                <c:formatCode>#,##0</c:formatCode>
                <c:ptCount val="3"/>
                <c:pt idx="0">
                  <c:v>166500</c:v>
                </c:pt>
                <c:pt idx="1">
                  <c:v>168649</c:v>
                </c:pt>
                <c:pt idx="2">
                  <c:v>172830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38912"/>
        <c:axId val="37640448"/>
      </c:scatterChart>
      <c:valAx>
        <c:axId val="37638912"/>
        <c:scaling>
          <c:orientation val="minMax"/>
          <c:max val="2016"/>
          <c:min val="2012"/>
        </c:scaling>
        <c:delete val="0"/>
        <c:axPos val="b"/>
        <c:numFmt formatCode="General" sourceLinked="1"/>
        <c:majorTickMark val="out"/>
        <c:minorTickMark val="none"/>
        <c:tickLblPos val="nextTo"/>
        <c:crossAx val="37640448"/>
        <c:crosses val="autoZero"/>
        <c:crossBetween val="midCat"/>
      </c:valAx>
      <c:valAx>
        <c:axId val="376404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7638912"/>
        <c:crosses val="autoZero"/>
        <c:crossBetween val="midCat"/>
      </c:valAx>
      <c:spPr>
        <a:solidFill>
          <a:srgbClr val="FFFFCC"/>
        </a:solidFill>
      </c:spPr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600" dirty="0"/>
              <a:t>Wolfsburg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solidFill>
                <a:srgbClr val="C0504D">
                  <a:lumMod val="75000"/>
                </a:srgbClr>
              </a:solidFill>
            </a:ln>
          </c:spPr>
          <c:marker>
            <c:symbol val="square"/>
            <c:size val="4"/>
          </c:marker>
          <c:dLbls>
            <c:dLbl>
              <c:idx val="1"/>
              <c:layout>
                <c:manualLayout>
                  <c:x val="-9.2825943316239713E-3"/>
                  <c:y val="3.3917171596318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206485829059931E-2"/>
                  <c:y val="3.149451648229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'[Chart in Microsoft PowerPoint]Sheet2'!$B$83:$B$85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xVal>
          <c:yVal>
            <c:numRef>
              <c:f>'[Chart in Microsoft PowerPoint]Sheet2'!$C$83:$C$85</c:f>
              <c:numCache>
                <c:formatCode>#,##0</c:formatCode>
                <c:ptCount val="3"/>
                <c:pt idx="0">
                  <c:v>9067</c:v>
                </c:pt>
                <c:pt idx="1">
                  <c:v>9340</c:v>
                </c:pt>
                <c:pt idx="2">
                  <c:v>9564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69120"/>
        <c:axId val="8220672"/>
      </c:scatterChart>
      <c:valAx>
        <c:axId val="37669120"/>
        <c:scaling>
          <c:orientation val="minMax"/>
          <c:max val="2016"/>
          <c:min val="2012"/>
        </c:scaling>
        <c:delete val="0"/>
        <c:axPos val="b"/>
        <c:numFmt formatCode="General" sourceLinked="1"/>
        <c:majorTickMark val="out"/>
        <c:minorTickMark val="none"/>
        <c:tickLblPos val="nextTo"/>
        <c:crossAx val="8220672"/>
        <c:crosses val="autoZero"/>
        <c:crossBetween val="midCat"/>
      </c:valAx>
      <c:valAx>
        <c:axId val="82206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7669120"/>
        <c:crosses val="autoZero"/>
        <c:crossBetween val="midCat"/>
      </c:valAx>
      <c:spPr>
        <a:solidFill>
          <a:srgbClr val="FFFFCC"/>
        </a:solidFill>
      </c:spPr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600" dirty="0"/>
              <a:t>Berlino</a:t>
            </a:r>
          </a:p>
          <a:p>
            <a:pPr>
              <a:defRPr/>
            </a:pPr>
            <a:endParaRPr lang="it-IT" dirty="0"/>
          </a:p>
        </c:rich>
      </c:tx>
      <c:layout>
        <c:manualLayout>
          <c:xMode val="edge"/>
          <c:yMode val="edge"/>
          <c:x val="0.344479978415096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20424714714238"/>
          <c:y val="0.15429810913002676"/>
          <c:w val="0.82486570428696415"/>
          <c:h val="0.68933253135024797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rgbClr val="C0504D">
                  <a:lumMod val="75000"/>
                </a:srgbClr>
              </a:solidFill>
            </a:ln>
          </c:spPr>
          <c:marker>
            <c:symbol val="square"/>
            <c:size val="4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22.530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07824527433459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24.534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736092815084039E-3"/>
                  <c:y val="2.91650442499146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26.758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'[Chart in Microsoft PowerPoint]Sheet2'!$B$3:$B$5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xVal>
          <c:yVal>
            <c:numRef>
              <c:f>'[Chart in Microsoft PowerPoint]Sheet2'!$C$3:$C$5</c:f>
              <c:numCache>
                <c:formatCode>General</c:formatCode>
                <c:ptCount val="3"/>
                <c:pt idx="0">
                  <c:v>22530</c:v>
                </c:pt>
                <c:pt idx="1">
                  <c:v>24534</c:v>
                </c:pt>
                <c:pt idx="2">
                  <c:v>26758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777408"/>
        <c:axId val="37778944"/>
      </c:scatterChart>
      <c:valAx>
        <c:axId val="37777408"/>
        <c:scaling>
          <c:orientation val="minMax"/>
          <c:max val="2016.5"/>
          <c:min val="2012"/>
        </c:scaling>
        <c:delete val="0"/>
        <c:axPos val="b"/>
        <c:numFmt formatCode="General" sourceLinked="1"/>
        <c:majorTickMark val="out"/>
        <c:minorTickMark val="none"/>
        <c:tickLblPos val="nextTo"/>
        <c:crossAx val="37778944"/>
        <c:crosses val="autoZero"/>
        <c:crossBetween val="midCat"/>
      </c:valAx>
      <c:valAx>
        <c:axId val="37778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777408"/>
        <c:crosses val="autoZero"/>
        <c:crossBetween val="midCat"/>
      </c:valAx>
      <c:spPr>
        <a:solidFill>
          <a:srgbClr val="FFFFCC"/>
        </a:solidFill>
        <a:ln w="9525" cap="flat" cmpd="sng" algn="ctr">
          <a:solidFill>
            <a:srgbClr val="EEECE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it-IT" sz="1600" dirty="0"/>
              <a:t>Colonia</a:t>
            </a:r>
          </a:p>
          <a:p>
            <a:pPr>
              <a:defRPr sz="1600"/>
            </a:pPr>
            <a:endParaRPr lang="it-IT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1241928951764699"/>
          <c:y val="0.19673392534634226"/>
          <c:w val="0.69592368918813197"/>
          <c:h val="0.67480425327128968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rgbClr val="C0504D">
                  <a:lumMod val="75000"/>
                </a:srgbClr>
              </a:solidFill>
            </a:ln>
          </c:spPr>
          <c:marker>
            <c:symbol val="square"/>
            <c:size val="4"/>
          </c:marker>
          <c:dLbls>
            <c:dLbl>
              <c:idx val="0"/>
              <c:layout>
                <c:manualLayout>
                  <c:x val="-3.0261268580270534E-2"/>
                  <c:y val="4.5681380317454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0546737213403876E-3"/>
                  <c:y val="1.7130617133854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77869081019169E-2"/>
                  <c:y val="-6.78343794249247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'[Chart in Microsoft PowerPoint]Sheet2'!$H$3:$H$5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xVal>
          <c:yVal>
            <c:numRef>
              <c:f>'[Chart in Microsoft PowerPoint]Sheet2'!$I$3:$I$5</c:f>
              <c:numCache>
                <c:formatCode>#,##0</c:formatCode>
                <c:ptCount val="3"/>
                <c:pt idx="0">
                  <c:v>117038</c:v>
                </c:pt>
                <c:pt idx="1">
                  <c:v>118834</c:v>
                </c:pt>
                <c:pt idx="2">
                  <c:v>122356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8832"/>
        <c:axId val="37690368"/>
      </c:scatterChart>
      <c:valAx>
        <c:axId val="37688832"/>
        <c:scaling>
          <c:orientation val="minMax"/>
          <c:max val="2016"/>
          <c:min val="2012"/>
        </c:scaling>
        <c:delete val="0"/>
        <c:axPos val="b"/>
        <c:numFmt formatCode="General" sourceLinked="1"/>
        <c:majorTickMark val="out"/>
        <c:minorTickMark val="none"/>
        <c:tickLblPos val="nextTo"/>
        <c:crossAx val="37690368"/>
        <c:crosses val="autoZero"/>
        <c:crossBetween val="midCat"/>
      </c:valAx>
      <c:valAx>
        <c:axId val="376903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7688832"/>
        <c:crosses val="autoZero"/>
        <c:crossBetween val="midCat"/>
      </c:valAx>
      <c:spPr>
        <a:solidFill>
          <a:srgbClr val="FFFFCC"/>
        </a:solidFill>
      </c:spPr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it-IT" sz="1600"/>
              <a:t>Hannover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solidFill>
                <a:srgbClr val="C0504D">
                  <a:lumMod val="75000"/>
                </a:srgbClr>
              </a:solidFill>
            </a:ln>
          </c:spPr>
          <c:marker>
            <c:symbol val="square"/>
            <c:size val="4"/>
          </c:marker>
          <c:dLbls>
            <c:dLbl>
              <c:idx val="0"/>
              <c:layout>
                <c:manualLayout>
                  <c:x val="1.3923891497435958E-2"/>
                  <c:y val="-1.356686863852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412971658119856E-3"/>
                  <c:y val="-6.7834343192636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314359807974553E-2"/>
                  <c:y val="1.442681582388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'[Chart in Microsoft PowerPoint]Sheet2'!$H$44:$H$46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xVal>
          <c:yVal>
            <c:numRef>
              <c:f>'[Chart in Microsoft PowerPoint]Sheet2'!$I$44:$I$46</c:f>
              <c:numCache>
                <c:formatCode>#,##0</c:formatCode>
                <c:ptCount val="3"/>
                <c:pt idx="0">
                  <c:v>40243</c:v>
                </c:pt>
                <c:pt idx="1">
                  <c:v>41689</c:v>
                </c:pt>
                <c:pt idx="2">
                  <c:v>43519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723136"/>
        <c:axId val="37737216"/>
      </c:scatterChart>
      <c:valAx>
        <c:axId val="37723136"/>
        <c:scaling>
          <c:orientation val="minMax"/>
          <c:max val="2016.5"/>
          <c:min val="2012"/>
        </c:scaling>
        <c:delete val="0"/>
        <c:axPos val="b"/>
        <c:numFmt formatCode="General" sourceLinked="1"/>
        <c:majorTickMark val="out"/>
        <c:minorTickMark val="none"/>
        <c:tickLblPos val="nextTo"/>
        <c:crossAx val="37737216"/>
        <c:crosses val="autoZero"/>
        <c:crossBetween val="midCat"/>
      </c:valAx>
      <c:valAx>
        <c:axId val="3773721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7723136"/>
        <c:crosses val="autoZero"/>
        <c:crossBetween val="midCat"/>
      </c:valAx>
      <c:spPr>
        <a:solidFill>
          <a:srgbClr val="FFFFCC"/>
        </a:solidFill>
      </c:spPr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400" dirty="0"/>
              <a:t>Incremento della popolazione italiana residente in Germania per </a:t>
            </a:r>
            <a:r>
              <a:rPr lang="it-IT" sz="1400" dirty="0" smtClean="0"/>
              <a:t>mese * </a:t>
            </a:r>
            <a:endParaRPr lang="it-IT" sz="14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2">
            <a:lumMod val="20000"/>
            <a:lumOff val="80000"/>
          </a:schemeClr>
        </a:solidFill>
      </c:spPr>
    </c:sideWall>
    <c:backWall>
      <c:thickness val="0"/>
      <c:spPr>
        <a:solidFill>
          <a:srgbClr val="9BBB59">
            <a:lumMod val="20000"/>
            <a:lumOff val="80000"/>
            <a:alpha val="61000"/>
          </a:srgbClr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B85808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9BBB59">
                  <a:lumMod val="75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008080"/>
              </a:solidFill>
            </c:spPr>
          </c:dPt>
          <c:dPt>
            <c:idx val="8"/>
            <c:invertIfNegative val="0"/>
            <c:bubble3D val="0"/>
            <c:spPr>
              <a:solidFill>
                <a:srgbClr val="993366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9966FF"/>
              </a:solidFill>
            </c:spPr>
          </c:dPt>
          <c:dLbls>
            <c:dLbl>
              <c:idx val="0"/>
              <c:layout>
                <c:manualLayout>
                  <c:x val="-0.1841048100046401"/>
                  <c:y val="-2.1981327641034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8719913031095112"/>
                  <c:y val="-2.1981327641034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0421710017321421"/>
                  <c:y val="4.39626552820697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101654653314382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22879227430277227"/>
                  <c:y val="-4.19298374054005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24908297824157188"/>
                  <c:y val="2.1981327641034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269355368560581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2894409002448004"/>
                  <c:y val="-1.472704583211684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30534884736757234"/>
                  <c:y val="-1.88068631822749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32686826175065181"/>
                  <c:y val="-2.11313069463763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PowerPoint]Sheet4'!$B$2:$K$2</c:f>
              <c:strCache>
                <c:ptCount val="10"/>
                <c:pt idx="0">
                  <c:v>Gen.-15</c:v>
                </c:pt>
                <c:pt idx="1">
                  <c:v>Feb.-15</c:v>
                </c:pt>
                <c:pt idx="2">
                  <c:v>Mar.-15</c:v>
                </c:pt>
                <c:pt idx="3">
                  <c:v>Apr.-15</c:v>
                </c:pt>
                <c:pt idx="4">
                  <c:v>Mag.-15</c:v>
                </c:pt>
                <c:pt idx="5">
                  <c:v>Giu.-15</c:v>
                </c:pt>
                <c:pt idx="6">
                  <c:v>Lug.-15</c:v>
                </c:pt>
                <c:pt idx="7">
                  <c:v>Ago.-15</c:v>
                </c:pt>
                <c:pt idx="8">
                  <c:v>Sett.-15</c:v>
                </c:pt>
                <c:pt idx="9">
                  <c:v>Ott.-15</c:v>
                </c:pt>
              </c:strCache>
            </c:strRef>
          </c:cat>
          <c:val>
            <c:numRef>
              <c:f>'[Chart in Microsoft PowerPoint]Sheet4'!$B$3:$K$3</c:f>
              <c:numCache>
                <c:formatCode>#,##0</c:formatCode>
                <c:ptCount val="10"/>
                <c:pt idx="0">
                  <c:v>723281</c:v>
                </c:pt>
                <c:pt idx="1">
                  <c:v>724964</c:v>
                </c:pt>
                <c:pt idx="2">
                  <c:v>727204</c:v>
                </c:pt>
                <c:pt idx="3">
                  <c:v>728875</c:v>
                </c:pt>
                <c:pt idx="4">
                  <c:v>730707</c:v>
                </c:pt>
                <c:pt idx="5">
                  <c:v>732731</c:v>
                </c:pt>
                <c:pt idx="6">
                  <c:v>734427</c:v>
                </c:pt>
                <c:pt idx="7">
                  <c:v>736030</c:v>
                </c:pt>
                <c:pt idx="8">
                  <c:v>737957</c:v>
                </c:pt>
                <c:pt idx="9">
                  <c:v>740025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08768"/>
        <c:axId val="5026944"/>
        <c:axId val="0"/>
      </c:bar3DChart>
      <c:catAx>
        <c:axId val="5008768"/>
        <c:scaling>
          <c:orientation val="minMax"/>
        </c:scaling>
        <c:delete val="1"/>
        <c:axPos val="l"/>
        <c:majorTickMark val="out"/>
        <c:minorTickMark val="none"/>
        <c:tickLblPos val="nextTo"/>
        <c:crossAx val="5026944"/>
        <c:crosses val="autoZero"/>
        <c:auto val="1"/>
        <c:lblAlgn val="ctr"/>
        <c:lblOffset val="100"/>
        <c:noMultiLvlLbl val="0"/>
      </c:catAx>
      <c:valAx>
        <c:axId val="5026944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5008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400" dirty="0"/>
              <a:t>Rete consolare Germania: iscrizione e cancellazioni A.I.R.E.</a:t>
            </a:r>
            <a:r>
              <a:rPr lang="it-IT" sz="1400" baseline="0" dirty="0"/>
              <a:t> per mese a </a:t>
            </a:r>
            <a:r>
              <a:rPr lang="it-IT" sz="1400" baseline="0" dirty="0" smtClean="0"/>
              <a:t>confronto *</a:t>
            </a:r>
            <a:endParaRPr lang="it-IT" sz="1400" baseline="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Iscriz. A.I.R.E.</c:v>
          </c:tx>
          <c:invertIfNegative val="0"/>
          <c:dLbls>
            <c:dLbl>
              <c:idx val="0"/>
              <c:layout>
                <c:manualLayout>
                  <c:x val="6.0817114390016701E-3"/>
                  <c:y val="-2.3182688467219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816997345122569E-3"/>
                  <c:y val="-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6021246681403217E-3"/>
                  <c:y val="-1.653255458388221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602124668140321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6496538535483996E-3"/>
                  <c:y val="-2.602499159972865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6021246681403217E-3"/>
                  <c:y val="-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12254960176838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0408498672561284E-3"/>
                  <c:y val="-1.4697771676162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042193856426463E-2"/>
                  <c:y val="-1.3031515282154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9931377474339706E-3"/>
                  <c:y val="-3.93909327788097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PowerPoint]Sheet6'!$D$3:$M$3</c:f>
              <c:strCache>
                <c:ptCount val="10"/>
                <c:pt idx="0">
                  <c:v>Gen.-15</c:v>
                </c:pt>
                <c:pt idx="1">
                  <c:v>Feb.-15</c:v>
                </c:pt>
                <c:pt idx="2">
                  <c:v>Mar.-15</c:v>
                </c:pt>
                <c:pt idx="3">
                  <c:v>Apr.-15</c:v>
                </c:pt>
                <c:pt idx="4">
                  <c:v>Mag.-15</c:v>
                </c:pt>
                <c:pt idx="5">
                  <c:v>Giu.-15</c:v>
                </c:pt>
                <c:pt idx="6">
                  <c:v>Lug.-15</c:v>
                </c:pt>
                <c:pt idx="7">
                  <c:v>Ago.-15</c:v>
                </c:pt>
                <c:pt idx="8">
                  <c:v>Sett.-15</c:v>
                </c:pt>
                <c:pt idx="9">
                  <c:v>Ott.-15</c:v>
                </c:pt>
              </c:strCache>
            </c:strRef>
          </c:cat>
          <c:val>
            <c:numRef>
              <c:f>'[Chart in Microsoft PowerPoint]Sheet6'!$D$4:$M$4</c:f>
              <c:numCache>
                <c:formatCode>General</c:formatCode>
                <c:ptCount val="10"/>
                <c:pt idx="0">
                  <c:v>2951</c:v>
                </c:pt>
                <c:pt idx="1">
                  <c:v>2786</c:v>
                </c:pt>
                <c:pt idx="2">
                  <c:v>3108</c:v>
                </c:pt>
                <c:pt idx="3">
                  <c:v>2807</c:v>
                </c:pt>
                <c:pt idx="4">
                  <c:v>2630</c:v>
                </c:pt>
                <c:pt idx="5">
                  <c:v>2978</c:v>
                </c:pt>
                <c:pt idx="6">
                  <c:v>2903</c:v>
                </c:pt>
                <c:pt idx="7">
                  <c:v>2454</c:v>
                </c:pt>
                <c:pt idx="8">
                  <c:v>2955</c:v>
                </c:pt>
                <c:pt idx="9">
                  <c:v>3265</c:v>
                </c:pt>
              </c:numCache>
            </c:numRef>
          </c:val>
        </c:ser>
        <c:ser>
          <c:idx val="1"/>
          <c:order val="1"/>
          <c:tx>
            <c:v>Cancell. A.I.R.E.</c:v>
          </c:tx>
          <c:invertIfNegative val="0"/>
          <c:dLbls>
            <c:dLbl>
              <c:idx val="0"/>
              <c:layout>
                <c:manualLayout>
                  <c:x val="1.2030678579092006E-2"/>
                  <c:y val="2.0128952089924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0783384319387903E-3"/>
                  <c:y val="-4.2860403339821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0783384319387903E-3"/>
                  <c:y val="4.0257904179848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12254960176838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1225496017683858E-3"/>
                  <c:y val="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1225496017684413E-3"/>
                  <c:y val="2.0996344321530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642974535396451E-2"/>
                  <c:y val="2.0996344321530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1225496017683858E-3"/>
                  <c:y val="-2.0996344321530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0643024077863017E-2"/>
                  <c:y val="-2.1864479848858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2163399469024514E-2"/>
                  <c:y val="2.0996344321530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PowerPoint]Sheet6'!$D$3:$M$3</c:f>
              <c:strCache>
                <c:ptCount val="10"/>
                <c:pt idx="0">
                  <c:v>Gen.-15</c:v>
                </c:pt>
                <c:pt idx="1">
                  <c:v>Feb.-15</c:v>
                </c:pt>
                <c:pt idx="2">
                  <c:v>Mar.-15</c:v>
                </c:pt>
                <c:pt idx="3">
                  <c:v>Apr.-15</c:v>
                </c:pt>
                <c:pt idx="4">
                  <c:v>Mag.-15</c:v>
                </c:pt>
                <c:pt idx="5">
                  <c:v>Giu.-15</c:v>
                </c:pt>
                <c:pt idx="6">
                  <c:v>Lug.-15</c:v>
                </c:pt>
                <c:pt idx="7">
                  <c:v>Ago.-15</c:v>
                </c:pt>
                <c:pt idx="8">
                  <c:v>Sett.-15</c:v>
                </c:pt>
                <c:pt idx="9">
                  <c:v>Ott.-15</c:v>
                </c:pt>
              </c:strCache>
            </c:strRef>
          </c:cat>
          <c:val>
            <c:numRef>
              <c:f>'[Chart in Microsoft PowerPoint]Sheet6'!$D$5:$M$5</c:f>
              <c:numCache>
                <c:formatCode>General</c:formatCode>
                <c:ptCount val="10"/>
                <c:pt idx="0">
                  <c:v>324</c:v>
                </c:pt>
                <c:pt idx="1">
                  <c:v>195</c:v>
                </c:pt>
                <c:pt idx="2">
                  <c:v>327</c:v>
                </c:pt>
                <c:pt idx="3">
                  <c:v>274</c:v>
                </c:pt>
                <c:pt idx="4">
                  <c:v>201</c:v>
                </c:pt>
                <c:pt idx="5">
                  <c:v>238</c:v>
                </c:pt>
                <c:pt idx="6">
                  <c:v>285</c:v>
                </c:pt>
                <c:pt idx="7">
                  <c:v>215</c:v>
                </c:pt>
                <c:pt idx="8">
                  <c:v>304</c:v>
                </c:pt>
                <c:pt idx="9">
                  <c:v>291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247488"/>
        <c:axId val="85249024"/>
        <c:axId val="0"/>
      </c:bar3DChart>
      <c:catAx>
        <c:axId val="85247488"/>
        <c:scaling>
          <c:orientation val="minMax"/>
        </c:scaling>
        <c:delete val="0"/>
        <c:axPos val="b"/>
        <c:majorTickMark val="out"/>
        <c:minorTickMark val="none"/>
        <c:tickLblPos val="nextTo"/>
        <c:crossAx val="85249024"/>
        <c:crosses val="autoZero"/>
        <c:auto val="1"/>
        <c:lblAlgn val="ctr"/>
        <c:lblOffset val="100"/>
        <c:noMultiLvlLbl val="0"/>
      </c:catAx>
      <c:valAx>
        <c:axId val="8524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247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200" dirty="0"/>
              <a:t>Totale passaporti, carte d'identità, ETD, atti di Stato civile, iscrizioni A.I.R.E</a:t>
            </a:r>
            <a:r>
              <a:rPr lang="it-IT" sz="1200" dirty="0" smtClean="0"/>
              <a:t>. *</a:t>
            </a:r>
            <a:endParaRPr lang="it-IT" sz="1200" dirty="0"/>
          </a:p>
        </c:rich>
      </c:tx>
      <c:layout>
        <c:manualLayout>
          <c:xMode val="edge"/>
          <c:yMode val="edge"/>
          <c:x val="0.18407638702733337"/>
          <c:y val="2.6576194730265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400796955282236"/>
          <c:y val="0.12261898601829629"/>
          <c:w val="0.66414917191740597"/>
          <c:h val="0.78061550999660612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rgbClr val="B85808"/>
              </a:solidFill>
            </a:ln>
          </c:spPr>
          <c:marker>
            <c:symbol val="square"/>
            <c:size val="7"/>
            <c:spPr>
              <a:solidFill>
                <a:schemeClr val="accent5">
                  <a:lumMod val="75000"/>
                </a:schemeClr>
              </a:solidFill>
            </c:spPr>
          </c:marker>
          <c:dLbls>
            <c:dLbl>
              <c:idx val="2"/>
              <c:layout>
                <c:manualLayout>
                  <c:x val="-8.0971659919028341E-3"/>
                  <c:y val="3.7441491527511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'[Chart in Microsoft PowerPoint]Sheet5'!$C$3:$E$3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xVal>
          <c:yVal>
            <c:numRef>
              <c:f>'[Chart in Microsoft PowerPoint]Sheet5'!$C$4:$E$4</c:f>
              <c:numCache>
                <c:formatCode>#,##0</c:formatCode>
                <c:ptCount val="3"/>
                <c:pt idx="0">
                  <c:v>101487</c:v>
                </c:pt>
                <c:pt idx="1">
                  <c:v>104643</c:v>
                </c:pt>
                <c:pt idx="2">
                  <c:v>110085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989824"/>
        <c:axId val="84991360"/>
      </c:scatterChart>
      <c:valAx>
        <c:axId val="84989824"/>
        <c:scaling>
          <c:orientation val="minMax"/>
          <c:max val="2015.5"/>
          <c:min val="2012"/>
        </c:scaling>
        <c:delete val="0"/>
        <c:axPos val="b"/>
        <c:numFmt formatCode="General" sourceLinked="1"/>
        <c:majorTickMark val="none"/>
        <c:minorTickMark val="none"/>
        <c:tickLblPos val="nextTo"/>
        <c:crossAx val="84991360"/>
        <c:crosses val="autoZero"/>
        <c:crossBetween val="midCat"/>
        <c:majorUnit val="1"/>
        <c:minorUnit val="0.2"/>
      </c:valAx>
      <c:valAx>
        <c:axId val="849913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4989824"/>
        <c:crossesAt val="2012"/>
        <c:crossBetween val="midCat"/>
      </c:valAx>
      <c:spPr>
        <a:solidFill>
          <a:srgbClr val="ABC3DF">
            <a:alpha val="69804"/>
          </a:srgbClr>
        </a:solidFill>
        <a:effectLst>
          <a:softEdge rad="0"/>
        </a:effectLst>
      </c:spPr>
    </c:plotArea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E6EDF6"/>
        </a:solidFill>
      </c:spPr>
    </c:sideWall>
    <c:backWall>
      <c:thickness val="0"/>
      <c:spPr>
        <a:solidFill>
          <a:srgbClr val="E6EDF6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'[Chart in Microsoft PowerPoint]Sheet1'!$B$4</c:f>
              <c:strCache>
                <c:ptCount val="1"/>
                <c:pt idx="0">
                  <c:v>Carte d'identità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1.7014728657879417E-2"/>
                  <c:y val="-6.63898579775016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74751233091501E-2"/>
                  <c:y val="-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630196225576614E-2"/>
                  <c:y val="-7.7809981897436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PowerPoint]Sheet1'!$C$3:$E$3</c:f>
              <c:strCache>
                <c:ptCount val="3"/>
                <c:pt idx="0">
                  <c:v>2013</c:v>
                </c:pt>
                <c:pt idx="1">
                  <c:v>2014</c:v>
                </c:pt>
                <c:pt idx="2">
                  <c:v>2015*</c:v>
                </c:pt>
              </c:strCache>
            </c:strRef>
          </c:cat>
          <c:val>
            <c:numRef>
              <c:f>'[Chart in Microsoft PowerPoint]Sheet1'!$C$4:$E$4</c:f>
              <c:numCache>
                <c:formatCode>#,##0</c:formatCode>
                <c:ptCount val="3"/>
                <c:pt idx="0">
                  <c:v>23170</c:v>
                </c:pt>
                <c:pt idx="1">
                  <c:v>24484</c:v>
                </c:pt>
                <c:pt idx="2">
                  <c:v>26394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292544"/>
        <c:axId val="83294080"/>
        <c:axId val="0"/>
      </c:bar3DChart>
      <c:catAx>
        <c:axId val="8329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294080"/>
        <c:crosses val="autoZero"/>
        <c:auto val="1"/>
        <c:lblAlgn val="ctr"/>
        <c:lblOffset val="100"/>
        <c:noMultiLvlLbl val="0"/>
      </c:catAx>
      <c:valAx>
        <c:axId val="83294080"/>
        <c:scaling>
          <c:orientation val="minMax"/>
          <c:min val="15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3292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Unità di personale a disposizione: andamento relativo al periodo 2011 – 2015</a:t>
            </a:r>
          </a:p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(totale Germania)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Unità di personale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235</c:v>
                </c:pt>
                <c:pt idx="1">
                  <c:v>232</c:v>
                </c:pt>
                <c:pt idx="2">
                  <c:v>232</c:v>
                </c:pt>
                <c:pt idx="3">
                  <c:v>230</c:v>
                </c:pt>
                <c:pt idx="4">
                  <c:v>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01952"/>
        <c:axId val="93958912"/>
        <c:axId val="0"/>
      </c:bar3DChart>
      <c:catAx>
        <c:axId val="3750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958912"/>
        <c:crosses val="autoZero"/>
        <c:auto val="1"/>
        <c:lblAlgn val="ctr"/>
        <c:lblOffset val="100"/>
        <c:noMultiLvlLbl val="0"/>
      </c:catAx>
      <c:valAx>
        <c:axId val="93958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501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200"/>
              <a:t>Personale Ambasciata e Consolati in Germania</a:t>
            </a: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Personale Ambasciata e Consolati in Germania</c:v>
                </c:pt>
              </c:strCache>
            </c:strRef>
          </c:tx>
          <c:marker>
            <c:symbol val="square"/>
            <c:size val="5"/>
            <c:spPr>
              <a:solidFill>
                <a:srgbClr val="C0504D">
                  <a:lumMod val="75000"/>
                </a:srgbClr>
              </a:solidFill>
            </c:spPr>
          </c:marker>
          <c:dLbls>
            <c:dLbl>
              <c:idx val="0"/>
              <c:layout>
                <c:manualLayout>
                  <c:x val="7.2808002176003436E-3"/>
                  <c:y val="2.0109480589113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719056120201204E-2"/>
                  <c:y val="-1.7070969570208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526378295131959E-2"/>
                  <c:y val="-2.3434996755593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73029241961621E-2"/>
                  <c:y val="-2.1218053066567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448409946787526E-3"/>
                  <c:y val="-1.354982296653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88878247244559E-2"/>
                  <c:y val="-2.0109883120877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Sheet2!$C$2:$H$2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Sheet2!$C$3:$H$3</c:f>
              <c:numCache>
                <c:formatCode>General</c:formatCode>
                <c:ptCount val="6"/>
                <c:pt idx="0">
                  <c:v>255</c:v>
                </c:pt>
                <c:pt idx="1">
                  <c:v>235</c:v>
                </c:pt>
                <c:pt idx="2">
                  <c:v>232</c:v>
                </c:pt>
                <c:pt idx="3">
                  <c:v>232</c:v>
                </c:pt>
                <c:pt idx="4">
                  <c:v>230</c:v>
                </c:pt>
                <c:pt idx="5">
                  <c:v>228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421248"/>
        <c:axId val="148423040"/>
      </c:lineChart>
      <c:catAx>
        <c:axId val="14842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8423040"/>
        <c:crosses val="autoZero"/>
        <c:auto val="1"/>
        <c:lblAlgn val="ctr"/>
        <c:lblOffset val="100"/>
        <c:noMultiLvlLbl val="0"/>
      </c:catAx>
      <c:valAx>
        <c:axId val="148423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421248"/>
        <c:crosses val="autoZero"/>
        <c:crossBetween val="between"/>
      </c:valAx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zero"/>
    <c:showDLblsOverMax val="0"/>
  </c:chart>
  <c:spPr>
    <a:solidFill>
      <a:schemeClr val="bg2"/>
    </a:solidFill>
  </c:sp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/>
              <a:t>Incremento demografico della collettività italiana </a:t>
            </a:r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'[Chart 2 in Microsoft PowerPoint]Sheet2'!$J$5</c:f>
              <c:strCache>
                <c:ptCount val="1"/>
                <c:pt idx="0">
                  <c:v>Incremento demografico della collettività italiana 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square"/>
            <c:size val="5"/>
          </c:marker>
          <c:dLbls>
            <c:dLbl>
              <c:idx val="0"/>
              <c:layout>
                <c:manualLayout>
                  <c:x val="1.092077732103843E-2"/>
                  <c:y val="6.23598899970018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423582564900196E-2"/>
                  <c:y val="2.3148112918960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514868718290563E-2"/>
                  <c:y val="3.2609770908255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4908713846609634E-2"/>
                  <c:y val="4.4285033778590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888888888888884E-2"/>
                  <c:y val="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5787690256638152E-2"/>
                  <c:y val="6.8230052064230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PowerPoint]Sheet2'!$K$4:$P$4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2015*</c:v>
                </c:pt>
              </c:strCache>
            </c:strRef>
          </c:cat>
          <c:val>
            <c:numRef>
              <c:f>'[Chart 2 in Microsoft PowerPoint]Sheet2'!$K$5:$P$5</c:f>
              <c:numCache>
                <c:formatCode>General</c:formatCode>
                <c:ptCount val="6"/>
                <c:pt idx="0">
                  <c:v>664013</c:v>
                </c:pt>
                <c:pt idx="1">
                  <c:v>675648</c:v>
                </c:pt>
                <c:pt idx="2">
                  <c:v>688685</c:v>
                </c:pt>
                <c:pt idx="3">
                  <c:v>704135</c:v>
                </c:pt>
                <c:pt idx="4">
                  <c:v>721604</c:v>
                </c:pt>
                <c:pt idx="5" formatCode="#,##0">
                  <c:v>743709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199296"/>
        <c:axId val="148200832"/>
      </c:lineChart>
      <c:catAx>
        <c:axId val="14819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8200832"/>
        <c:crosses val="autoZero"/>
        <c:auto val="1"/>
        <c:lblAlgn val="ctr"/>
        <c:lblOffset val="100"/>
        <c:noMultiLvlLbl val="0"/>
      </c:catAx>
      <c:valAx>
        <c:axId val="14820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199296"/>
        <c:crosses val="autoZero"/>
        <c:crossBetween val="between"/>
      </c:val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zero"/>
    <c:showDLblsOverMax val="0"/>
  </c:chart>
  <c:spPr>
    <a:solidFill>
      <a:schemeClr val="bg1">
        <a:lumMod val="95000"/>
      </a:schemeClr>
    </a:solidFill>
  </c:sp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'[Chart 2 in Microsoft PowerPoint]Sheet3'!$B$3</c:f>
              <c:strCache>
                <c:ptCount val="1"/>
                <c:pt idx="0">
                  <c:v>Passaporti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1.65631442977544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5631442977544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492751260535239E-2"/>
                  <c:y val="-3.04414076010996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92751260535163E-2"/>
                  <c:y val="-6.08828152021992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PowerPoint]Sheet3'!$C$2:$F$2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2015*</c:v>
                </c:pt>
              </c:strCache>
            </c:strRef>
          </c:cat>
          <c:val>
            <c:numRef>
              <c:f>'[Chart 2 in Microsoft PowerPoint]Sheet3'!$C$3:$F$3</c:f>
              <c:numCache>
                <c:formatCode>General</c:formatCode>
                <c:ptCount val="4"/>
                <c:pt idx="0">
                  <c:v>1213</c:v>
                </c:pt>
                <c:pt idx="1">
                  <c:v>1576</c:v>
                </c:pt>
                <c:pt idx="2">
                  <c:v>1631</c:v>
                </c:pt>
                <c:pt idx="3">
                  <c:v>1687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5060224"/>
        <c:axId val="85066112"/>
        <c:axId val="0"/>
      </c:bar3DChart>
      <c:catAx>
        <c:axId val="8506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066112"/>
        <c:crosses val="autoZero"/>
        <c:auto val="1"/>
        <c:lblAlgn val="ctr"/>
        <c:lblOffset val="100"/>
        <c:noMultiLvlLbl val="0"/>
      </c:catAx>
      <c:valAx>
        <c:axId val="85066112"/>
        <c:scaling>
          <c:orientation val="minMax"/>
          <c:min val="4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060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>
        <c:manualLayout>
          <c:xMode val="edge"/>
          <c:yMode val="edge"/>
          <c:x val="0.27682675427161008"/>
          <c:y val="1.758241758241758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'[Chart 2 in Microsoft PowerPoint]Sheet3'!$L$3</c:f>
              <c:strCache>
                <c:ptCount val="1"/>
                <c:pt idx="0">
                  <c:v>Documenti di viaggio/ETD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0"/>
                  <c:y val="0.219780219780219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254945054945054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259544370459961E-3"/>
                  <c:y val="0.307692337784064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897766291803506E-3"/>
                  <c:y val="0.36426253890412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PowerPoint]Sheet3'!$M$2:$P$2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2015*</c:v>
                </c:pt>
              </c:strCache>
            </c:strRef>
          </c:cat>
          <c:val>
            <c:numRef>
              <c:f>'[Chart 2 in Microsoft PowerPoint]Sheet3'!$M$3:$P$3</c:f>
              <c:numCache>
                <c:formatCode>General</c:formatCode>
                <c:ptCount val="4"/>
                <c:pt idx="0">
                  <c:v>510</c:v>
                </c:pt>
                <c:pt idx="1">
                  <c:v>551</c:v>
                </c:pt>
                <c:pt idx="2">
                  <c:v>634</c:v>
                </c:pt>
                <c:pt idx="3">
                  <c:v>752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114880"/>
        <c:axId val="85116416"/>
        <c:axId val="0"/>
      </c:bar3DChart>
      <c:catAx>
        <c:axId val="8511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116416"/>
        <c:crosses val="autoZero"/>
        <c:auto val="1"/>
        <c:lblAlgn val="ctr"/>
        <c:lblOffset val="100"/>
        <c:noMultiLvlLbl val="0"/>
      </c:catAx>
      <c:valAx>
        <c:axId val="85116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114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'[Chart 2 in Microsoft PowerPoint]Sheet3'!$B$27</c:f>
              <c:strCache>
                <c:ptCount val="1"/>
                <c:pt idx="0">
                  <c:v>Carte d'identità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8.2415557149932463E-3"/>
                  <c:y val="2.48407453944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654937330195635E-2"/>
                  <c:y val="4.83711215263488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834800286987842E-2"/>
                  <c:y val="-2.48407453944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186489143989193E-2"/>
                  <c:y val="-2.48407453944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just"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PowerPoint]Sheet3'!$C$26:$F$26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2015*</c:v>
                </c:pt>
              </c:strCache>
            </c:strRef>
          </c:cat>
          <c:val>
            <c:numRef>
              <c:f>'[Chart 2 in Microsoft PowerPoint]Sheet3'!$C$27:$F$27</c:f>
              <c:numCache>
                <c:formatCode>#,##0</c:formatCode>
                <c:ptCount val="4"/>
                <c:pt idx="0">
                  <c:v>1226</c:v>
                </c:pt>
                <c:pt idx="1">
                  <c:v>1276</c:v>
                </c:pt>
                <c:pt idx="2">
                  <c:v>1378</c:v>
                </c:pt>
                <c:pt idx="3">
                  <c:v>1501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6436096"/>
        <c:axId val="86437888"/>
        <c:axId val="0"/>
      </c:bar3DChart>
      <c:catAx>
        <c:axId val="8643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437888"/>
        <c:crosses val="autoZero"/>
        <c:auto val="1"/>
        <c:lblAlgn val="ctr"/>
        <c:lblOffset val="100"/>
        <c:noMultiLvlLbl val="0"/>
      </c:catAx>
      <c:valAx>
        <c:axId val="8643788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6436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Atti di Stato civile: Atti nascita, matrimonio, morte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'[Chart 2 in Microsoft PowerPoint]Sheet3'!$L$27</c:f>
              <c:strCache>
                <c:ptCount val="1"/>
                <c:pt idx="0">
                  <c:v>Atti di Stato civile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PowerPoint]Sheet3'!$M$26:$P$26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2015*</c:v>
                </c:pt>
              </c:strCache>
            </c:strRef>
          </c:cat>
          <c:val>
            <c:numRef>
              <c:f>'[Chart 2 in Microsoft PowerPoint]Sheet3'!$M$27:$P$27</c:f>
              <c:numCache>
                <c:formatCode>General</c:formatCode>
                <c:ptCount val="4"/>
                <c:pt idx="0">
                  <c:v>650</c:v>
                </c:pt>
                <c:pt idx="1">
                  <c:v>768</c:v>
                </c:pt>
                <c:pt idx="2">
                  <c:v>879</c:v>
                </c:pt>
                <c:pt idx="3">
                  <c:v>859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496000"/>
        <c:axId val="86497536"/>
        <c:axId val="0"/>
      </c:bar3DChart>
      <c:catAx>
        <c:axId val="8649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497536"/>
        <c:crosses val="autoZero"/>
        <c:auto val="1"/>
        <c:lblAlgn val="ctr"/>
        <c:lblOffset val="100"/>
        <c:noMultiLvlLbl val="0"/>
      </c:catAx>
      <c:valAx>
        <c:axId val="86497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496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'[Chart 2 in Microsoft PowerPoint]Sheet3'!$B$56</c:f>
              <c:strCache>
                <c:ptCount val="1"/>
                <c:pt idx="0">
                  <c:v>Iscrizioni A.I.R.E.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9.7982940167141916E-3"/>
                  <c:y val="-6.9863185511878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0643920222855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4313430194998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0643920222855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2 in Microsoft PowerPoint]Sheet3'!$C$55:$F$55</c:f>
              <c:strCach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2015*</c:v>
                </c:pt>
              </c:strCache>
            </c:strRef>
          </c:cat>
          <c:val>
            <c:numRef>
              <c:f>'[Chart 2 in Microsoft PowerPoint]Sheet3'!$C$56:$F$56</c:f>
              <c:numCache>
                <c:formatCode>#,##0</c:formatCode>
                <c:ptCount val="4"/>
                <c:pt idx="0">
                  <c:v>1790</c:v>
                </c:pt>
                <c:pt idx="1">
                  <c:v>2259</c:v>
                </c:pt>
                <c:pt idx="2">
                  <c:v>2675</c:v>
                </c:pt>
                <c:pt idx="3">
                  <c:v>2887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6558592"/>
        <c:axId val="86560128"/>
        <c:axId val="0"/>
      </c:bar3DChart>
      <c:catAx>
        <c:axId val="8655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560128"/>
        <c:crosses val="autoZero"/>
        <c:auto val="1"/>
        <c:lblAlgn val="ctr"/>
        <c:lblOffset val="100"/>
        <c:noMultiLvlLbl val="0"/>
      </c:catAx>
      <c:valAx>
        <c:axId val="8656012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6558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c:spPr>
    </c:sideWall>
    <c:backWall>
      <c:thickness val="0"/>
      <c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20000"/>
              <a:lumOff val="80000"/>
            </a:schemeClr>
          </a:solidFill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'[Chart in Microsoft PowerPoint]Sheet1'!$B$4</c:f>
              <c:strCache>
                <c:ptCount val="1"/>
                <c:pt idx="0">
                  <c:v>Documenti di viaggio/ETD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1.86544443779750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654444377975098E-2"/>
                  <c:y val="-4.7667376297528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350302957791014E-2"/>
                  <c:y val="-4.7667376297528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PowerPoint]Sheet1'!$C$3:$E$3</c:f>
              <c:strCache>
                <c:ptCount val="3"/>
                <c:pt idx="0">
                  <c:v>2013</c:v>
                </c:pt>
                <c:pt idx="1">
                  <c:v>2014</c:v>
                </c:pt>
                <c:pt idx="2">
                  <c:v>2015*</c:v>
                </c:pt>
              </c:strCache>
            </c:strRef>
          </c:cat>
          <c:val>
            <c:numRef>
              <c:f>'[Chart in Microsoft PowerPoint]Sheet1'!$C$4:$E$4</c:f>
              <c:numCache>
                <c:formatCode>#,##0</c:formatCode>
                <c:ptCount val="3"/>
                <c:pt idx="0">
                  <c:v>1343</c:v>
                </c:pt>
                <c:pt idx="1">
                  <c:v>1446</c:v>
                </c:pt>
                <c:pt idx="2">
                  <c:v>1510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81696"/>
        <c:axId val="7983488"/>
        <c:axId val="0"/>
      </c:bar3DChart>
      <c:catAx>
        <c:axId val="798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83488"/>
        <c:crosses val="autoZero"/>
        <c:auto val="1"/>
        <c:lblAlgn val="ctr"/>
        <c:lblOffset val="100"/>
        <c:noMultiLvlLbl val="0"/>
      </c:catAx>
      <c:valAx>
        <c:axId val="7983488"/>
        <c:scaling>
          <c:orientation val="minMax"/>
          <c:min val="1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981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Atti</a:t>
            </a:r>
            <a:r>
              <a:rPr lang="en-US" dirty="0"/>
              <a:t> di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/>
              <a:t>civile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ECE7F1"/>
        </a:solidFill>
      </c:spPr>
    </c:sideWall>
    <c:backWall>
      <c:thickness val="0"/>
      <c:spPr>
        <a:solidFill>
          <a:srgbClr val="ECE7F1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'[Chart in Microsoft PowerPoint]Sheet1'!$B$4</c:f>
              <c:strCache>
                <c:ptCount val="1"/>
                <c:pt idx="0">
                  <c:v>Atti di stato civile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1.8161796506737375E-2"/>
                  <c:y val="-1.00194339562924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117367911501896E-2"/>
                  <c:y val="-4.9574527592811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117367911501896E-2"/>
                  <c:y val="7.2355295495580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PowerPoint]Sheet1'!$C$3:$E$3</c:f>
              <c:strCache>
                <c:ptCount val="3"/>
                <c:pt idx="0">
                  <c:v>2013</c:v>
                </c:pt>
                <c:pt idx="1">
                  <c:v>2014</c:v>
                </c:pt>
                <c:pt idx="2">
                  <c:v>2015*</c:v>
                </c:pt>
              </c:strCache>
            </c:strRef>
          </c:cat>
          <c:val>
            <c:numRef>
              <c:f>'[Chart in Microsoft PowerPoint]Sheet1'!$C$4:$E$4</c:f>
              <c:numCache>
                <c:formatCode>#,##0</c:formatCode>
                <c:ptCount val="3"/>
                <c:pt idx="0">
                  <c:v>15907</c:v>
                </c:pt>
                <c:pt idx="1">
                  <c:v>14734</c:v>
                </c:pt>
                <c:pt idx="2">
                  <c:v>15577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742208"/>
        <c:axId val="7743744"/>
        <c:axId val="0"/>
      </c:bar3DChart>
      <c:catAx>
        <c:axId val="774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43744"/>
        <c:crosses val="autoZero"/>
        <c:auto val="1"/>
        <c:lblAlgn val="ctr"/>
        <c:lblOffset val="100"/>
        <c:noMultiLvlLbl val="0"/>
      </c:catAx>
      <c:valAx>
        <c:axId val="7743744"/>
        <c:scaling>
          <c:orientation val="minMax"/>
          <c:min val="1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742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E6EDF6"/>
        </a:solidFill>
      </c:spPr>
    </c:sideWall>
    <c:backWall>
      <c:thickness val="0"/>
      <c:spPr>
        <a:solidFill>
          <a:srgbClr val="E6EDF6"/>
        </a:solidFill>
      </c:spPr>
    </c:backWall>
    <c:plotArea>
      <c:layout/>
      <c:bar3D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341120"/>
        <c:axId val="84342656"/>
        <c:axId val="0"/>
      </c:bar3DChart>
      <c:catAx>
        <c:axId val="8434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342656"/>
        <c:crosses val="autoZero"/>
        <c:auto val="1"/>
        <c:lblAlgn val="ctr"/>
        <c:lblOffset val="100"/>
        <c:noMultiLvlLbl val="0"/>
      </c:catAx>
      <c:valAx>
        <c:axId val="84342656"/>
        <c:scaling>
          <c:orientation val="minMax"/>
          <c:min val="15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4341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DF2E9"/>
        </a:solidFill>
      </c:spPr>
    </c:sideWall>
    <c:backWall>
      <c:thickness val="0"/>
      <c:spPr>
        <a:solidFill>
          <a:srgbClr val="FDF2E9"/>
        </a:solidFill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'[Chart in Microsoft PowerPoint]Sheet1'!$B$4</c:f>
              <c:strCache>
                <c:ptCount val="1"/>
                <c:pt idx="0">
                  <c:v>Iscrizioni A.I.R.E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1.3096524628576653E-2"/>
                  <c:y val="2.4171579756096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89897082142388E-2"/>
                  <c:y val="4.62980262276495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744952581026351E-2"/>
                  <c:y val="-2.2126446471552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PowerPoint]Sheet1'!$C$3:$E$3</c:f>
              <c:strCache>
                <c:ptCount val="3"/>
                <c:pt idx="0">
                  <c:v>2013</c:v>
                </c:pt>
                <c:pt idx="1">
                  <c:v>2014</c:v>
                </c:pt>
                <c:pt idx="2">
                  <c:v>2015*</c:v>
                </c:pt>
              </c:strCache>
            </c:strRef>
          </c:cat>
          <c:val>
            <c:numRef>
              <c:f>'[Chart in Microsoft PowerPoint]Sheet1'!$C$4:$E$4</c:f>
              <c:numCache>
                <c:formatCode>#,##0</c:formatCode>
                <c:ptCount val="3"/>
                <c:pt idx="0">
                  <c:v>29497</c:v>
                </c:pt>
                <c:pt idx="1">
                  <c:v>32981</c:v>
                </c:pt>
                <c:pt idx="2">
                  <c:v>34858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368384"/>
        <c:axId val="84382464"/>
        <c:axId val="0"/>
      </c:bar3DChart>
      <c:catAx>
        <c:axId val="8436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382464"/>
        <c:crosses val="autoZero"/>
        <c:auto val="1"/>
        <c:lblAlgn val="ctr"/>
        <c:lblOffset val="100"/>
        <c:noMultiLvlLbl val="0"/>
      </c:catAx>
      <c:valAx>
        <c:axId val="84382464"/>
        <c:scaling>
          <c:orientation val="minMax"/>
          <c:min val="2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4368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dirty="0"/>
              <a:t>Andamento della collettività  italiana residente in Germania dal 2010 al 2015</a:t>
            </a:r>
          </a:p>
        </c:rich>
      </c:tx>
      <c:layout>
        <c:manualLayout>
          <c:xMode val="edge"/>
          <c:yMode val="edge"/>
          <c:x val="0.1235322811354294"/>
          <c:y val="1.0708300929526349E-2"/>
        </c:manualLayout>
      </c:layout>
      <c:overlay val="0"/>
      <c:spPr>
        <a:ln>
          <a:noFill/>
        </a:ln>
        <a:scene3d>
          <a:camera prst="orthographicFront"/>
          <a:lightRig rig="threePt" dir="t"/>
        </a:scene3d>
        <a:sp3d>
          <a:bevelT w="190500" h="38100"/>
        </a:sp3d>
      </c:spPr>
    </c:title>
    <c:autoTitleDeleted val="0"/>
    <c:plotArea>
      <c:layout>
        <c:manualLayout>
          <c:layoutTarget val="inner"/>
          <c:xMode val="edge"/>
          <c:yMode val="edge"/>
          <c:x val="0.16938618923294238"/>
          <c:y val="0.11902116696028484"/>
          <c:w val="0.65086332433680583"/>
          <c:h val="0.77611475648877226"/>
        </c:manualLayout>
      </c:layout>
      <c:lineChart>
        <c:grouping val="standard"/>
        <c:varyColors val="0"/>
        <c:ser>
          <c:idx val="0"/>
          <c:order val="0"/>
          <c:marker>
            <c:symbol val="square"/>
            <c:size val="5"/>
            <c:spPr>
              <a:solidFill>
                <a:srgbClr val="FFC000"/>
              </a:solidFill>
            </c:spPr>
          </c:marker>
          <c:dLbls>
            <c:dLbl>
              <c:idx val="0"/>
              <c:layout>
                <c:manualLayout>
                  <c:x val="-5.7640843404230806E-2"/>
                  <c:y val="-2.90909235193203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3442328424413783E-2"/>
                  <c:y val="-1.8558904710443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160757343834224E-2"/>
                  <c:y val="-1.1687373841578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6708426429985141E-2"/>
                  <c:y val="-1.6268394420821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4010295152390479E-2"/>
                  <c:y val="-1.9701634883281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160757343834224E-2"/>
                  <c:y val="-7.106353262335930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Sheet1!$C$2:$C$7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2015*</c:v>
                </c:pt>
              </c:strCache>
            </c:strRef>
          </c:cat>
          <c:val>
            <c:numRef>
              <c:f>Sheet1!$D$2:$D$7</c:f>
              <c:numCache>
                <c:formatCode>#,##0</c:formatCode>
                <c:ptCount val="6"/>
                <c:pt idx="0">
                  <c:v>664013</c:v>
                </c:pt>
                <c:pt idx="1">
                  <c:v>675648</c:v>
                </c:pt>
                <c:pt idx="2">
                  <c:v>688685</c:v>
                </c:pt>
                <c:pt idx="3">
                  <c:v>704135</c:v>
                </c:pt>
                <c:pt idx="4">
                  <c:v>721604</c:v>
                </c:pt>
                <c:pt idx="5">
                  <c:v>743709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799552"/>
        <c:axId val="7802240"/>
      </c:lineChart>
      <c:catAx>
        <c:axId val="779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02240"/>
        <c:crosses val="autoZero"/>
        <c:auto val="1"/>
        <c:lblAlgn val="ctr"/>
        <c:lblOffset val="100"/>
        <c:noMultiLvlLbl val="0"/>
      </c:catAx>
      <c:valAx>
        <c:axId val="7802240"/>
        <c:scaling>
          <c:orientation val="minMax"/>
          <c:min val="64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799552"/>
        <c:crosses val="autoZero"/>
        <c:crossBetween val="between"/>
      </c:valAx>
      <c:spPr>
        <a:solidFill>
          <a:srgbClr val="8064A2">
            <a:lumMod val="40000"/>
            <a:lumOff val="60000"/>
            <a:alpha val="64000"/>
          </a:srgbClr>
        </a:soli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zero"/>
    <c:showDLblsOverMax val="0"/>
  </c:chart>
  <c:spPr>
    <a:solidFill>
      <a:srgbClr val="EEECE1">
        <a:lumMod val="90000"/>
        <a:alpha val="17000"/>
      </a:srgbClr>
    </a:solidFill>
    <a:ln w="9525" cap="flat" cmpd="sng" algn="ctr">
      <a:solidFill>
        <a:srgbClr val="9BBB59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it-IT" sz="1600" dirty="0"/>
              <a:t>Dortmund</a:t>
            </a:r>
          </a:p>
        </c:rich>
      </c:tx>
      <c:layout>
        <c:manualLayout>
          <c:xMode val="edge"/>
          <c:yMode val="edge"/>
          <c:x val="0.3417619498341965"/>
          <c:y val="3.04084986725612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990502556772972"/>
          <c:y val="0.19156899233418509"/>
          <c:w val="0.65474401044036423"/>
          <c:h val="0.6724119328621606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rgbClr val="C0504D">
                  <a:lumMod val="75000"/>
                </a:srgbClr>
              </a:solidFill>
            </a:ln>
          </c:spPr>
          <c:marker>
            <c:symbol val="square"/>
            <c:size val="4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57.788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108593012275733E-2"/>
                  <c:y val="2.15924426450742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58.926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251777672282555E-2"/>
                  <c:y val="-1.3566875884984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60.142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'[Chart in Microsoft PowerPoint]Sheet2'!$B$25:$B$27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xVal>
          <c:yVal>
            <c:numRef>
              <c:f>'[Chart in Microsoft PowerPoint]Sheet2'!$C$25:$C$27</c:f>
              <c:numCache>
                <c:formatCode>General</c:formatCode>
                <c:ptCount val="3"/>
                <c:pt idx="0">
                  <c:v>57788</c:v>
                </c:pt>
                <c:pt idx="1">
                  <c:v>58926</c:v>
                </c:pt>
                <c:pt idx="2">
                  <c:v>60142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59136"/>
        <c:axId val="8089600"/>
      </c:scatterChart>
      <c:valAx>
        <c:axId val="805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89600"/>
        <c:crosses val="autoZero"/>
        <c:crossBetween val="midCat"/>
      </c:valAx>
      <c:valAx>
        <c:axId val="8089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59136"/>
        <c:crosses val="autoZero"/>
        <c:crossBetween val="midCat"/>
      </c:valAx>
      <c:spPr>
        <a:solidFill>
          <a:srgbClr val="FFFFCC"/>
        </a:solidFill>
      </c:spPr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600" dirty="0"/>
              <a:t>Francoforte sul Meno</a:t>
            </a:r>
          </a:p>
          <a:p>
            <a:pPr>
              <a:defRPr/>
            </a:pPr>
            <a:endParaRPr lang="it-IT" dirty="0"/>
          </a:p>
        </c:rich>
      </c:tx>
      <c:layout>
        <c:manualLayout>
          <c:xMode val="edge"/>
          <c:yMode val="edge"/>
          <c:x val="0.1667628200041265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159491257622649"/>
          <c:y val="0.2075119919033451"/>
          <c:w val="0.69502957652681474"/>
          <c:h val="0.6558737031761851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rgbClr val="C0504D">
                  <a:lumMod val="75000"/>
                </a:srgbClr>
              </a:solidFill>
            </a:ln>
          </c:spPr>
          <c:marker>
            <c:symbol val="square"/>
            <c:size val="4"/>
          </c:marker>
          <c:dLbls>
            <c:dLbl>
              <c:idx val="0"/>
              <c:layout>
                <c:manualLayout>
                  <c:x val="-2.5195613185836449E-2"/>
                  <c:y val="2.6164841815034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280540257431713E-2"/>
                  <c:y val="9.2307634786110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8491120034281814E-2"/>
                  <c:y val="6.2646384721347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'[Chart in Microsoft PowerPoint]Sheet2'!$H$25:$H$27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xVal>
          <c:yVal>
            <c:numRef>
              <c:f>'[Chart in Microsoft PowerPoint]Sheet2'!$I$25:$I$27</c:f>
              <c:numCache>
                <c:formatCode>#,##0</c:formatCode>
                <c:ptCount val="3"/>
                <c:pt idx="0">
                  <c:v>134284</c:v>
                </c:pt>
                <c:pt idx="1">
                  <c:v>146800</c:v>
                </c:pt>
                <c:pt idx="2">
                  <c:v>150312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72512"/>
        <c:axId val="7874048"/>
      </c:scatterChart>
      <c:valAx>
        <c:axId val="7872512"/>
        <c:scaling>
          <c:orientation val="minMax"/>
          <c:max val="2016"/>
        </c:scaling>
        <c:delete val="0"/>
        <c:axPos val="b"/>
        <c:numFmt formatCode="General" sourceLinked="1"/>
        <c:majorTickMark val="out"/>
        <c:minorTickMark val="none"/>
        <c:tickLblPos val="nextTo"/>
        <c:crossAx val="7874048"/>
        <c:crosses val="autoZero"/>
        <c:crossBetween val="midCat"/>
      </c:valAx>
      <c:valAx>
        <c:axId val="78740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872512"/>
        <c:crosses val="autoZero"/>
        <c:crossBetween val="midCat"/>
      </c:valAx>
      <c:spPr>
        <a:solidFill>
          <a:srgbClr val="FFFFCC"/>
        </a:solidFill>
      </c:spPr>
    </c:plotArea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t-IT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0.85643</cdr:x>
      <cdr:y>0.51393</cdr:y>
    </cdr:from>
    <cdr:to>
      <cdr:x>0.98906</cdr:x>
      <cdr:y>0.69522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5904656" y="2592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0.75</cdr:x>
      <cdr:y>0.95004</cdr:y>
    </cdr:from>
    <cdr:to>
      <cdr:x>1</cdr:x>
      <cdr:y>1</cdr:y>
    </cdr:to>
    <cdr:sp macro="" textlink="">
      <cdr:nvSpPr>
        <cdr:cNvPr id="3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32648" y="5298380"/>
          <a:ext cx="1944216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5000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lang="de-DE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* </a:t>
          </a:r>
          <a:r>
            <a:rPr lang="de-DE" sz="1200" dirty="0" err="1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Proiezioni</a:t>
          </a:r>
          <a:r>
            <a:rPr lang="de-DE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rPr>
            <a:t> al 31.12.2015</a:t>
          </a:r>
          <a:endParaRPr kumimoji="0" lang="it-IT" sz="1200" i="0" u="none" strike="noStrike" kern="120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16238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0D9DD-F420-435A-9393-83CEEFA606D6}" type="datetimeFigureOut">
              <a:rPr lang="it-IT" smtClean="0"/>
              <a:t>24/11/2015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1538"/>
            <a:ext cx="5384800" cy="44338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623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3175" y="9361488"/>
            <a:ext cx="291623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FFD24-15DB-449C-86FD-A9C9857698E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837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1761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2134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410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132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9066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5576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73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369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68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507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23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723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>
                <a:solidFill>
                  <a:prstClr val="black"/>
                </a:solidFill>
              </a:rPr>
              <a:pPr/>
              <a:t>6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23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>
                <a:solidFill>
                  <a:prstClr val="black"/>
                </a:solidFill>
              </a:rPr>
              <a:pPr/>
              <a:t>7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23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>
                <a:solidFill>
                  <a:prstClr val="black"/>
                </a:solidFill>
              </a:rPr>
              <a:pPr/>
              <a:t>8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23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6501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FFD24-15DB-449C-86FD-A9C9857698E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53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080CDC-2F80-4B9A-AAFB-D1A224187F50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5FD97C-44FE-4639-AC24-AB25301BC0A0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1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B98F08-4B58-473F-8B75-05ADD05D88C9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077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080CDC-2F80-4B9A-AAFB-D1A224187F50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1BF50C-DAB1-497A-B5D5-289668A982C0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33B8A8-99F2-4E06-B999-6403A3CB63FD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E929BB-4A22-4AFD-BA8B-5C6BFC90BD42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92C33C-B616-4DF5-B404-21B206BAD3D0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3744DA-14E5-421B-810F-978F4B7E43C7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B59ACF-05E2-41B4-923F-50FA22EEDCB6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B8F3C4-4734-4415-812E-8531EF3C22A4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1BF50C-DAB1-497A-B5D5-289668A982C0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97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127969-5759-436B-86EC-D6C62A90A419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5FD97C-44FE-4639-AC24-AB25301BC0A0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B98F08-4B58-473F-8B75-05ADD05D88C9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33B8A8-99F2-4E06-B999-6403A3CB63FD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91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E929BB-4A22-4AFD-BA8B-5C6BFC90BD42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9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92C33C-B616-4DF5-B404-21B206BAD3D0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33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3744DA-14E5-421B-810F-978F4B7E43C7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6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B59ACF-05E2-41B4-923F-50FA22EEDCB6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3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B8F3C4-4734-4415-812E-8531EF3C22A4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50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127969-5759-436B-86EC-D6C62A90A419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7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67EE29-413D-421D-949F-27FFA83AEBFA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64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67EE29-413D-421D-949F-27FFA83AEBFA}" type="datetime1">
              <a:rPr lang="it-IT" smtClean="0">
                <a:solidFill>
                  <a:srgbClr val="000000"/>
                </a:solidFill>
              </a:rPr>
              <a:t>24/11/2015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11" Type="http://schemas.openxmlformats.org/officeDocument/2006/relationships/chart" Target="../charts/chart16.xml"/><Relationship Id="rId5" Type="http://schemas.openxmlformats.org/officeDocument/2006/relationships/chart" Target="../charts/chart10.xml"/><Relationship Id="rId10" Type="http://schemas.openxmlformats.org/officeDocument/2006/relationships/chart" Target="../charts/chart15.xml"/><Relationship Id="rId4" Type="http://schemas.openxmlformats.org/officeDocument/2006/relationships/chart" Target="../charts/chart9.xml"/><Relationship Id="rId9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3.xlsx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2.xlsx"/><Relationship Id="rId4" Type="http://schemas.openxmlformats.org/officeDocument/2006/relationships/oleObject" Target="../embeddings/oleObject14.bin"/><Relationship Id="rId9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4036" y="1051066"/>
            <a:ext cx="1295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95736" y="24988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dirty="0" smtClean="0">
                <a:cs typeface="Times New Roman" pitchFamily="18" charset="0"/>
              </a:rPr>
              <a:t>AMBASCIATA D’ITALIA</a:t>
            </a:r>
            <a:endParaRPr lang="it-IT" dirty="0" smtClean="0"/>
          </a:p>
          <a:p>
            <a:pPr algn="ctr" eaLnBrk="0" hangingPunct="0"/>
            <a:r>
              <a:rPr lang="it-IT" i="1" dirty="0" smtClean="0">
                <a:cs typeface="Times New Roman" pitchFamily="18" charset="0"/>
              </a:rPr>
              <a:t>Berlino</a:t>
            </a:r>
            <a:endParaRPr lang="it-IT" dirty="0"/>
          </a:p>
        </p:txBody>
      </p:sp>
      <p:sp>
        <p:nvSpPr>
          <p:cNvPr id="6" name="Rectangle 5"/>
          <p:cNvSpPr/>
          <p:nvPr/>
        </p:nvSpPr>
        <p:spPr>
          <a:xfrm>
            <a:off x="0" y="350100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Statistiche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attività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consolari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andamento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demografico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della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collettività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italiana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Germania e personale a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disposizione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nelle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sedi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2213" y="6312015"/>
            <a:ext cx="2778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50000"/>
              </a:spcBef>
              <a:spcAft>
                <a:spcPct val="0"/>
              </a:spcAft>
            </a:pPr>
            <a:r>
              <a:rPr lang="it-IT" sz="1200" b="1" i="1" dirty="0" smtClean="0">
                <a:solidFill>
                  <a:srgbClr val="000000"/>
                </a:solidFill>
                <a:latin typeface="Bookman Old Style" pitchFamily="18" charset="0"/>
              </a:rPr>
              <a:t>Aggiornamento: Novembre 2015</a:t>
            </a:r>
            <a:endParaRPr lang="it-IT" sz="1200" b="1" i="1" dirty="0">
              <a:solidFill>
                <a:srgbClr val="0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3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632521"/>
              </p:ext>
            </p:extLst>
          </p:nvPr>
        </p:nvGraphicFramePr>
        <p:xfrm>
          <a:off x="6012160" y="476673"/>
          <a:ext cx="2736303" cy="187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14465"/>
              </p:ext>
            </p:extLst>
          </p:nvPr>
        </p:nvGraphicFramePr>
        <p:xfrm>
          <a:off x="395536" y="2492896"/>
          <a:ext cx="2520280" cy="187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625687"/>
              </p:ext>
            </p:extLst>
          </p:nvPr>
        </p:nvGraphicFramePr>
        <p:xfrm>
          <a:off x="3059832" y="2492896"/>
          <a:ext cx="273630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154442"/>
              </p:ext>
            </p:extLst>
          </p:nvPr>
        </p:nvGraphicFramePr>
        <p:xfrm>
          <a:off x="395536" y="4509120"/>
          <a:ext cx="252028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606404"/>
              </p:ext>
            </p:extLst>
          </p:nvPr>
        </p:nvGraphicFramePr>
        <p:xfrm>
          <a:off x="3059832" y="4509120"/>
          <a:ext cx="273630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90018"/>
              </p:ext>
            </p:extLst>
          </p:nvPr>
        </p:nvGraphicFramePr>
        <p:xfrm>
          <a:off x="6012160" y="4509120"/>
          <a:ext cx="273630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868328"/>
              </p:ext>
            </p:extLst>
          </p:nvPr>
        </p:nvGraphicFramePr>
        <p:xfrm>
          <a:off x="395536" y="476673"/>
          <a:ext cx="2520280" cy="187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454740"/>
              </p:ext>
            </p:extLst>
          </p:nvPr>
        </p:nvGraphicFramePr>
        <p:xfrm>
          <a:off x="3059833" y="476673"/>
          <a:ext cx="2736303" cy="1872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07950" y="115888"/>
            <a:ext cx="892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sz="1500" b="1" dirty="0">
                <a:solidFill>
                  <a:srgbClr val="000000"/>
                </a:solidFill>
                <a:latin typeface="Arial" charset="0"/>
              </a:rPr>
              <a:t>Andamento demografico della comunità italiana in Germania per singole </a:t>
            </a:r>
            <a:r>
              <a:rPr lang="it-IT" sz="1500" b="1" dirty="0" smtClean="0">
                <a:solidFill>
                  <a:srgbClr val="000000"/>
                </a:solidFill>
                <a:latin typeface="Arial" charset="0"/>
              </a:rPr>
              <a:t>circoscrizioni *</a:t>
            </a:r>
            <a:endParaRPr lang="it-IT" sz="15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732240" y="6409638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de-DE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Proiezioni</a:t>
            </a: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31.12.2015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946257"/>
              </p:ext>
            </p:extLst>
          </p:nvPr>
        </p:nvGraphicFramePr>
        <p:xfrm>
          <a:off x="6012160" y="2492896"/>
          <a:ext cx="273630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580945"/>
            <a:ext cx="2133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3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60"/>
          <p:cNvSpPr>
            <a:spLocks noChangeArrowheads="1"/>
          </p:cNvSpPr>
          <p:nvPr/>
        </p:nvSpPr>
        <p:spPr bwMode="auto">
          <a:xfrm>
            <a:off x="539552" y="6237311"/>
            <a:ext cx="84597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* Dati ottenuti dal calcolo dell’incremento percentuale totale o dalla media ponderata dei singoli incrementi.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042862"/>
              </p:ext>
            </p:extLst>
          </p:nvPr>
        </p:nvGraphicFramePr>
        <p:xfrm>
          <a:off x="554038" y="404813"/>
          <a:ext cx="3802062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7" name="Worksheet" r:id="rId5" imgW="2886159" imgH="4200532" progId="Excel.Sheet.12">
                  <p:embed/>
                </p:oleObj>
              </mc:Choice>
              <mc:Fallback>
                <p:oleObj name="Worksheet" r:id="rId5" imgW="2886159" imgH="42005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4038" y="404813"/>
                        <a:ext cx="3802062" cy="553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95304"/>
              </p:ext>
            </p:extLst>
          </p:nvPr>
        </p:nvGraphicFramePr>
        <p:xfrm>
          <a:off x="4624413" y="404664"/>
          <a:ext cx="3947867" cy="554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8" name="Worksheet" r:id="rId8" imgW="2990816" imgH="4200532" progId="Excel.Sheet.12">
                  <p:embed/>
                </p:oleObj>
              </mc:Choice>
              <mc:Fallback>
                <p:oleObj name="Worksheet" r:id="rId8" imgW="2990816" imgH="42005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24413" y="404664"/>
                        <a:ext cx="3947867" cy="5544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813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975621"/>
              </p:ext>
            </p:extLst>
          </p:nvPr>
        </p:nvGraphicFramePr>
        <p:xfrm>
          <a:off x="395536" y="188640"/>
          <a:ext cx="8607948" cy="6010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5148064" y="6198679"/>
            <a:ext cx="35173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it-IT" sz="1200" dirty="0" smtClean="0">
                <a:solidFill>
                  <a:srgbClr val="000000"/>
                </a:solidFill>
                <a:latin typeface="Arial" charset="0"/>
              </a:rPr>
              <a:t>* Dati </a:t>
            </a:r>
            <a:r>
              <a:rPr lang="it-IT" sz="1200" dirty="0">
                <a:solidFill>
                  <a:srgbClr val="000000"/>
                </a:solidFill>
                <a:latin typeface="Arial" charset="0"/>
              </a:rPr>
              <a:t>relativi al periodo </a:t>
            </a:r>
            <a:r>
              <a:rPr lang="it-IT" sz="1200" dirty="0" smtClean="0">
                <a:solidFill>
                  <a:srgbClr val="000000"/>
                </a:solidFill>
                <a:latin typeface="Arial" charset="0"/>
              </a:rPr>
              <a:t>01/01/2015 </a:t>
            </a:r>
            <a:r>
              <a:rPr lang="it-IT" sz="1200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it-IT" sz="1200" dirty="0" smtClean="0">
                <a:solidFill>
                  <a:srgbClr val="000000"/>
                </a:solidFill>
                <a:latin typeface="Arial" charset="0"/>
              </a:rPr>
              <a:t>31/10/2015 </a:t>
            </a:r>
            <a:endParaRPr lang="it-IT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88224" y="6475679"/>
            <a:ext cx="2133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33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48064" y="6165304"/>
            <a:ext cx="35173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it-IT" sz="1200" dirty="0" smtClean="0">
                <a:solidFill>
                  <a:srgbClr val="000000"/>
                </a:solidFill>
                <a:latin typeface="Arial" charset="0"/>
              </a:rPr>
              <a:t>* Dati </a:t>
            </a:r>
            <a:r>
              <a:rPr lang="it-IT" sz="1200" dirty="0">
                <a:solidFill>
                  <a:srgbClr val="000000"/>
                </a:solidFill>
                <a:latin typeface="Arial" charset="0"/>
              </a:rPr>
              <a:t>relativi al periodo </a:t>
            </a:r>
            <a:r>
              <a:rPr lang="it-IT" sz="1200" dirty="0" smtClean="0">
                <a:solidFill>
                  <a:srgbClr val="000000"/>
                </a:solidFill>
                <a:latin typeface="Arial" charset="0"/>
              </a:rPr>
              <a:t>01/01/2015 </a:t>
            </a:r>
            <a:r>
              <a:rPr lang="it-IT" sz="1200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it-IT" sz="1200" dirty="0" smtClean="0">
                <a:solidFill>
                  <a:srgbClr val="000000"/>
                </a:solidFill>
                <a:latin typeface="Arial" charset="0"/>
              </a:rPr>
              <a:t>31/10/2015 </a:t>
            </a:r>
            <a:endParaRPr lang="it-IT" sz="12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52933"/>
              </p:ext>
            </p:extLst>
          </p:nvPr>
        </p:nvGraphicFramePr>
        <p:xfrm>
          <a:off x="395536" y="288032"/>
          <a:ext cx="8496944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5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5" name="Text Box 1690"/>
          <p:cNvSpPr txBox="1">
            <a:spLocks noChangeArrowheads="1"/>
          </p:cNvSpPr>
          <p:nvPr/>
        </p:nvSpPr>
        <p:spPr bwMode="auto">
          <a:xfrm>
            <a:off x="107950" y="115888"/>
            <a:ext cx="8928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Totale servizi erogati in relazione alla consistenza della collettività italiana in Germania negli anni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2013-2014-2015 *</a:t>
            </a: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1844" name="Group 27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797330"/>
              </p:ext>
            </p:extLst>
          </p:nvPr>
        </p:nvGraphicFramePr>
        <p:xfrm>
          <a:off x="287179" y="836712"/>
          <a:ext cx="8569642" cy="5184580"/>
        </p:xfrm>
        <a:graphic>
          <a:graphicData uri="http://schemas.openxmlformats.org/drawingml/2006/table">
            <a:tbl>
              <a:tblPr/>
              <a:tblGrid>
                <a:gridCol w="1397068"/>
                <a:gridCol w="1195429"/>
                <a:gridCol w="1195429"/>
                <a:gridCol w="1195429"/>
                <a:gridCol w="1195429"/>
                <a:gridCol w="1195429"/>
                <a:gridCol w="1195429"/>
              </a:tblGrid>
              <a:tr h="52401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CONSISTENZA COLLETTIVITÀ 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SERVIZI EROGATI                                                                        (TOT. Passaporti, Carte d'identità, ETD, Atti di Stato civile, Iscrizioni A.I.R.E.)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82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2015*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2015*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BERLINO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22.530</a:t>
                      </a: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24.534</a:t>
                      </a:r>
                      <a:endParaRPr lang="it-IT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26.387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7.686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COLONIA</a:t>
                      </a: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117.038</a:t>
                      </a: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118.834</a:t>
                      </a:r>
                      <a:endParaRPr lang="it-IT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121.769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DORTMUND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57.788</a:t>
                      </a: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58.926</a:t>
                      </a:r>
                      <a:endParaRPr lang="it-IT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59.939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FRANCOFORTE</a:t>
                      </a: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134.284</a:t>
                      </a: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146.800</a:t>
                      </a:r>
                      <a:endParaRPr lang="it-IT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149.727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17.708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17.523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FRIBURGO</a:t>
                      </a: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49.110</a:t>
                      </a: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50.446</a:t>
                      </a:r>
                      <a:endParaRPr lang="it-IT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51.732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HANNOVER</a:t>
                      </a: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40.243</a:t>
                      </a: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41.689</a:t>
                      </a:r>
                      <a:endParaRPr lang="it-IT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43.214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MONACO</a:t>
                      </a: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107.575</a:t>
                      </a: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102.386</a:t>
                      </a:r>
                      <a:endParaRPr lang="it-IT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105.597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STOCCARDA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166.500</a:t>
                      </a: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168.649</a:t>
                      </a:r>
                      <a:endParaRPr lang="it-IT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172.133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24.978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WOLFSBURG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9.067</a:t>
                      </a: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9.340</a:t>
                      </a:r>
                      <a:endParaRPr lang="it-IT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9.527</a:t>
                      </a:r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123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kumimoji="0" lang="it-IT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704.135</a:t>
                      </a: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721.604</a:t>
                      </a: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740.025</a:t>
                      </a:r>
                      <a:endParaRPr lang="it-IT" sz="900" b="1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101.487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104.643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110.085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77607" name="Rectangle 2773"/>
          <p:cNvSpPr>
            <a:spLocks noChangeArrowheads="1"/>
          </p:cNvSpPr>
          <p:nvPr/>
        </p:nvSpPr>
        <p:spPr bwMode="auto">
          <a:xfrm>
            <a:off x="5148263" y="6121707"/>
            <a:ext cx="3744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* Proiezioni al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31/12/2015 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7839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342707"/>
              </p:ext>
            </p:extLst>
          </p:nvPr>
        </p:nvGraphicFramePr>
        <p:xfrm>
          <a:off x="539552" y="764704"/>
          <a:ext cx="80648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7950" y="278199"/>
            <a:ext cx="8928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Incremento dei servizi erogati dalle sedi consolari in Germania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588224" y="6120694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de-DE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Proiezioni</a:t>
            </a:r>
            <a:r>
              <a:rPr lang="de-DE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31.12.2015</a:t>
            </a:r>
            <a:endParaRPr lang="it-IT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9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1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663208"/>
              </p:ext>
            </p:extLst>
          </p:nvPr>
        </p:nvGraphicFramePr>
        <p:xfrm>
          <a:off x="251519" y="620688"/>
          <a:ext cx="8496945" cy="5328593"/>
        </p:xfrm>
        <a:graphic>
          <a:graphicData uri="http://schemas.openxmlformats.org/drawingml/2006/table">
            <a:tbl>
              <a:tblPr/>
              <a:tblGrid>
                <a:gridCol w="2644989"/>
                <a:gridCol w="1169523"/>
                <a:gridCol w="1171694"/>
                <a:gridCol w="1169522"/>
                <a:gridCol w="1169523"/>
                <a:gridCol w="1171694"/>
              </a:tblGrid>
              <a:tr h="484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 *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Berlino (Ambasciata)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8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Colonia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Dortmund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7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Francoforte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Friburgo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Hannover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7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Monaco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Stoccarda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7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Wolfsburg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Totale Germania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235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232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232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230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228</a:t>
                      </a:r>
                      <a:endParaRPr lang="it-IT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 Box 3302"/>
          <p:cNvSpPr txBox="1">
            <a:spLocks noChangeArrowheads="1"/>
          </p:cNvSpPr>
          <p:nvPr/>
        </p:nvSpPr>
        <p:spPr bwMode="auto">
          <a:xfrm>
            <a:off x="106963" y="107489"/>
            <a:ext cx="8928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sz="1600" b="1" dirty="0">
                <a:solidFill>
                  <a:srgbClr val="000000"/>
                </a:solidFill>
                <a:latin typeface="Arial" charset="0"/>
              </a:rPr>
              <a:t>Unità di personale a disposizione nell'Ambasciata e nei Consolati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012160" y="6119302"/>
            <a:ext cx="26080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* </a:t>
            </a:r>
            <a:r>
              <a:rPr lang="de-DE" sz="1200" dirty="0" err="1" smtClean="0">
                <a:solidFill>
                  <a:srgbClr val="000000"/>
                </a:solidFill>
              </a:rPr>
              <a:t>Dati</a:t>
            </a:r>
            <a:r>
              <a:rPr lang="de-DE" sz="1200" dirty="0" smtClean="0">
                <a:solidFill>
                  <a:srgbClr val="000000"/>
                </a:solidFill>
              </a:rPr>
              <a:t> </a:t>
            </a:r>
            <a:r>
              <a:rPr lang="de-DE" sz="1200" dirty="0" err="1" smtClean="0">
                <a:solidFill>
                  <a:srgbClr val="000000"/>
                </a:solidFill>
              </a:rPr>
              <a:t>aggiornati</a:t>
            </a:r>
            <a:r>
              <a:rPr lang="de-DE" sz="1200" dirty="0" smtClean="0">
                <a:solidFill>
                  <a:srgbClr val="000000"/>
                </a:solidFill>
              </a:rPr>
              <a:t> a </a:t>
            </a:r>
            <a:r>
              <a:rPr lang="de-DE" sz="1200" dirty="0" err="1" smtClean="0">
                <a:solidFill>
                  <a:srgbClr val="000000"/>
                </a:solidFill>
              </a:rPr>
              <a:t>Novembre</a:t>
            </a:r>
            <a:r>
              <a:rPr lang="de-DE" sz="1200" dirty="0" smtClean="0">
                <a:solidFill>
                  <a:srgbClr val="000000"/>
                </a:solidFill>
              </a:rPr>
              <a:t> 2015 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19015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t-IT">
              <a:solidFill>
                <a:srgbClr val="000000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99827604"/>
              </p:ext>
            </p:extLst>
          </p:nvPr>
        </p:nvGraphicFramePr>
        <p:xfrm>
          <a:off x="395536" y="332656"/>
          <a:ext cx="849694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51018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162607"/>
              </p:ext>
            </p:extLst>
          </p:nvPr>
        </p:nvGraphicFramePr>
        <p:xfrm>
          <a:off x="179512" y="1124744"/>
          <a:ext cx="41764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11"/>
          <p:cNvSpPr txBox="1">
            <a:spLocks noChangeArrowheads="1"/>
          </p:cNvSpPr>
          <p:nvPr/>
        </p:nvSpPr>
        <p:spPr bwMode="auto">
          <a:xfrm>
            <a:off x="457200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Unità di personale a disposizione e andamento demografico della collettività italiana residente in Germania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882933"/>
              </p:ext>
            </p:extLst>
          </p:nvPr>
        </p:nvGraphicFramePr>
        <p:xfrm>
          <a:off x="4572000" y="1124744"/>
          <a:ext cx="43204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2773"/>
          <p:cNvSpPr>
            <a:spLocks noChangeArrowheads="1"/>
          </p:cNvSpPr>
          <p:nvPr/>
        </p:nvSpPr>
        <p:spPr bwMode="auto">
          <a:xfrm>
            <a:off x="4860032" y="6208391"/>
            <a:ext cx="3744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 * Proiezioni al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31/12/2015 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66991"/>
            <a:ext cx="2133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2571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7950" y="241193"/>
            <a:ext cx="8928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Circoscrizione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consolare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 di Berlino: </a:t>
            </a: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incremento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servizi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erogati</a:t>
            </a:r>
            <a:endParaRPr lang="it-IT" sz="1600" b="1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417464"/>
              </p:ext>
            </p:extLst>
          </p:nvPr>
        </p:nvGraphicFramePr>
        <p:xfrm>
          <a:off x="827584" y="692696"/>
          <a:ext cx="7704855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676027" y="6119302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* </a:t>
            </a:r>
            <a:r>
              <a:rPr lang="de-DE" sz="1200" dirty="0" err="1" smtClean="0">
                <a:solidFill>
                  <a:srgbClr val="000000"/>
                </a:solidFill>
              </a:rPr>
              <a:t>Proiezioni</a:t>
            </a:r>
            <a:r>
              <a:rPr lang="de-DE" sz="1200" dirty="0" smtClean="0">
                <a:solidFill>
                  <a:srgbClr val="000000"/>
                </a:solidFill>
              </a:rPr>
              <a:t> al 31.12.2015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3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850841"/>
              </p:ext>
            </p:extLst>
          </p:nvPr>
        </p:nvGraphicFramePr>
        <p:xfrm>
          <a:off x="179512" y="748034"/>
          <a:ext cx="8712965" cy="4824540"/>
        </p:xfrm>
        <a:graphic>
          <a:graphicData uri="http://schemas.openxmlformats.org/drawingml/2006/table">
            <a:tbl>
              <a:tblPr/>
              <a:tblGrid>
                <a:gridCol w="630623"/>
                <a:gridCol w="449019"/>
                <a:gridCol w="449019"/>
                <a:gridCol w="449019"/>
                <a:gridCol w="449019"/>
                <a:gridCol w="449019"/>
                <a:gridCol w="449019"/>
                <a:gridCol w="449019"/>
                <a:gridCol w="449019"/>
                <a:gridCol w="449019"/>
                <a:gridCol w="449019"/>
                <a:gridCol w="449019"/>
                <a:gridCol w="449019"/>
                <a:gridCol w="449019"/>
                <a:gridCol w="449019"/>
                <a:gridCol w="449019"/>
                <a:gridCol w="449019"/>
                <a:gridCol w="449019"/>
                <a:gridCol w="449019"/>
              </a:tblGrid>
              <a:tr h="3568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PASSAPORTI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DOC. DI VIAGGIO/ETD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CARTE D'IDENTITÀ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ATTI DI STATO CIVILE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ISCRIZIONI A.I.R.E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CONSISTENZA COLLETTIVITÀ 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4756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2015*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2015*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2015*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2015*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2015*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2015*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020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BERLINO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1.576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1.631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1.406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551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634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1.276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1.378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1.251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768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879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2.259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2.675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2.406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22.530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24.534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26.387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020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COLONIA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4.874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5.542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4.672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125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112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129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2.716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4.017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3.902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2.489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2.353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2.137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3.889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4.587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4.558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117.038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118.834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121.769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020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DORTMUND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1.922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1.816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1.397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1.659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1.899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1.597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1.244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1.287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1.139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2.316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2.637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2.112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57.788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58.926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59.939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020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FRANCOFORTE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5.626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5.477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4.780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98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261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130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4.874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4.340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4.113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2.525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2.776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1.851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4.585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4.669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3.807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134.284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146.800</a:t>
                      </a:r>
                      <a:r>
                        <a:rPr lang="it-IT" sz="500" b="0" i="0" u="none" strike="noStrike" dirty="0" smtClean="0">
                          <a:effectLst/>
                          <a:latin typeface="Tahoma"/>
                        </a:rPr>
                        <a:t>**</a:t>
                      </a:r>
                      <a:endParaRPr lang="it-IT" sz="5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149.727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020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FRIBURGO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2.313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1.939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1.856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1.766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1.680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1.612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1.099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1.197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1.091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1.949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2.206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2.004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49.110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50.446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51.732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020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HANNOVER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1.303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1.492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1.295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2.003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2.188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1.578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859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926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853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2.007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2.359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2.252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40.243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41.689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43.214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020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MONACO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3.910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4.042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3.323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340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116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4.010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4.021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3.481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2.468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2.196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1.786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5.402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6.662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5.152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107.575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102.386</a:t>
                      </a:r>
                      <a:r>
                        <a:rPr lang="it-IT" sz="500" b="0" i="0" u="none" strike="noStrike" dirty="0" smtClean="0">
                          <a:effectLst/>
                          <a:latin typeface="Tahoma"/>
                        </a:rPr>
                        <a:t>**</a:t>
                      </a:r>
                      <a:endParaRPr lang="it-IT" sz="5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105.597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020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STOCCARDA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9.619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8.767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7.502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86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228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/>
                        <a:t>190</a:t>
                      </a:r>
                      <a:endParaRPr lang="it-IT" sz="800" dirty="0"/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4.230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4.345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3.902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4.229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2.922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3.214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6.814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6.799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6.474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166.500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168.649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172.133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020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WOLFSBURG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427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292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225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636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616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560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226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198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276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387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9.067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9.340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9.527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40200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effectLst/>
                          <a:latin typeface="Arial"/>
                        </a:rPr>
                        <a:t>TOTALE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31.570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30.998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26.456</a:t>
                      </a:r>
                      <a:endParaRPr lang="it-IT" sz="8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1.343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1.446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1.259</a:t>
                      </a:r>
                      <a:endParaRPr lang="it-IT" sz="8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23.170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24.484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21.996</a:t>
                      </a:r>
                      <a:endParaRPr lang="it-IT" sz="8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15.907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14.734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12.981</a:t>
                      </a:r>
                      <a:endParaRPr lang="it-IT" sz="8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29.497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32.981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29.049</a:t>
                      </a:r>
                      <a:endParaRPr lang="it-IT" sz="8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704.135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721.604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740.025</a:t>
                      </a:r>
                      <a:endParaRPr lang="it-IT" sz="8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94558" y="188640"/>
            <a:ext cx="45897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Statistiche servizi consolari </a:t>
            </a:r>
            <a:r>
              <a:rPr lang="it-IT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2013-2014-2015 *</a:t>
            </a:r>
            <a:endParaRPr lang="it-IT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1294" y="5631306"/>
            <a:ext cx="30572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it-IT" sz="1000" dirty="0" smtClean="0">
                <a:solidFill>
                  <a:srgbClr val="000000"/>
                </a:solidFill>
                <a:latin typeface="Arial" charset="0"/>
              </a:rPr>
              <a:t>* Dati </a:t>
            </a:r>
            <a:r>
              <a:rPr lang="it-IT" sz="1000" dirty="0">
                <a:solidFill>
                  <a:srgbClr val="000000"/>
                </a:solidFill>
                <a:latin typeface="Arial" charset="0"/>
              </a:rPr>
              <a:t>relativi al periodo </a:t>
            </a:r>
            <a:r>
              <a:rPr lang="it-IT" sz="1000" dirty="0" smtClean="0">
                <a:solidFill>
                  <a:srgbClr val="000000"/>
                </a:solidFill>
                <a:latin typeface="Arial" charset="0"/>
              </a:rPr>
              <a:t>01/01/2015 </a:t>
            </a:r>
            <a:r>
              <a:rPr lang="it-IT" sz="1000" dirty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it-IT" sz="1000" dirty="0" smtClean="0">
                <a:solidFill>
                  <a:srgbClr val="000000"/>
                </a:solidFill>
                <a:latin typeface="Arial" charset="0"/>
              </a:rPr>
              <a:t>31/10/2015 </a:t>
            </a:r>
            <a:endParaRPr lang="it-IT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 Box 11765"/>
          <p:cNvSpPr txBox="1">
            <a:spLocks noChangeArrowheads="1"/>
          </p:cNvSpPr>
          <p:nvPr/>
        </p:nvSpPr>
        <p:spPr bwMode="auto">
          <a:xfrm>
            <a:off x="321267" y="5879633"/>
            <a:ext cx="8677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it-IT" sz="1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* </a:t>
            </a:r>
            <a:r>
              <a:rPr lang="it-IT" sz="1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* In </a:t>
            </a:r>
            <a:r>
              <a:rPr lang="it-IT" sz="1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fase di analisi dei dati, si tenga presente che il distretto della Bassa </a:t>
            </a:r>
            <a:r>
              <a:rPr lang="it-IT" sz="10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Franconia</a:t>
            </a:r>
            <a:r>
              <a:rPr lang="it-IT" sz="1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fino al 31 ottobre 2014 facente parte della circoscrizione consolare di Monaco di Baviera, è stato annesso, dal 1 novembre 2014, alla circoscrizione consolare di Francoforte sul Meno. In tale ottica sono da inquadrare l</a:t>
            </a:r>
            <a:r>
              <a:rPr lang="it-IT" sz="10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’</a:t>
            </a:r>
            <a:r>
              <a:rPr lang="it-IT" sz="1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incremento di popolazione di Francoforte sul Meno e il decremento di Monaco di Baviera.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3067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7950" y="260444"/>
            <a:ext cx="892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1500" b="1" dirty="0" err="1">
                <a:solidFill>
                  <a:srgbClr val="000000"/>
                </a:solidFill>
                <a:latin typeface="Arial" charset="0"/>
              </a:rPr>
              <a:t>Circoscrizione</a:t>
            </a:r>
            <a:r>
              <a:rPr lang="de-DE" sz="15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500" b="1" dirty="0" err="1">
                <a:solidFill>
                  <a:srgbClr val="000000"/>
                </a:solidFill>
                <a:latin typeface="Arial" charset="0"/>
              </a:rPr>
              <a:t>consolare</a:t>
            </a:r>
            <a:r>
              <a:rPr lang="de-DE" sz="1500" b="1" dirty="0">
                <a:solidFill>
                  <a:srgbClr val="000000"/>
                </a:solidFill>
                <a:latin typeface="Arial" charset="0"/>
              </a:rPr>
              <a:t> di Berlino: </a:t>
            </a:r>
            <a:r>
              <a:rPr lang="de-DE" sz="1500" b="1" dirty="0" err="1">
                <a:solidFill>
                  <a:srgbClr val="000000"/>
                </a:solidFill>
                <a:latin typeface="Arial" charset="0"/>
              </a:rPr>
              <a:t>incremento</a:t>
            </a:r>
            <a:r>
              <a:rPr lang="de-DE" sz="15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500" b="1" dirty="0" err="1">
                <a:solidFill>
                  <a:srgbClr val="000000"/>
                </a:solidFill>
                <a:latin typeface="Arial" charset="0"/>
              </a:rPr>
              <a:t>servizi</a:t>
            </a:r>
            <a:r>
              <a:rPr lang="de-DE" sz="15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500" b="1" dirty="0" err="1">
                <a:solidFill>
                  <a:srgbClr val="000000"/>
                </a:solidFill>
                <a:latin typeface="Arial" charset="0"/>
              </a:rPr>
              <a:t>erogati</a:t>
            </a:r>
            <a:endParaRPr lang="it-IT" sz="15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676048" y="6114265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* </a:t>
            </a:r>
            <a:r>
              <a:rPr lang="de-DE" sz="1200" dirty="0" err="1" smtClean="0">
                <a:solidFill>
                  <a:srgbClr val="000000"/>
                </a:solidFill>
              </a:rPr>
              <a:t>Proiezioni</a:t>
            </a:r>
            <a:r>
              <a:rPr lang="de-DE" sz="1200" dirty="0" smtClean="0">
                <a:solidFill>
                  <a:srgbClr val="000000"/>
                </a:solidFill>
              </a:rPr>
              <a:t> al 31.12.2015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it-IT">
              <a:solidFill>
                <a:srgbClr val="00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813037"/>
              </p:ext>
            </p:extLst>
          </p:nvPr>
        </p:nvGraphicFramePr>
        <p:xfrm>
          <a:off x="755576" y="836712"/>
          <a:ext cx="770485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843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7950" y="260444"/>
            <a:ext cx="892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1500" b="1" dirty="0" err="1">
                <a:solidFill>
                  <a:srgbClr val="000000"/>
                </a:solidFill>
                <a:latin typeface="Arial" charset="0"/>
              </a:rPr>
              <a:t>Circoscrizione</a:t>
            </a:r>
            <a:r>
              <a:rPr lang="de-DE" sz="15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500" b="1" dirty="0" err="1">
                <a:solidFill>
                  <a:srgbClr val="000000"/>
                </a:solidFill>
                <a:latin typeface="Arial" charset="0"/>
              </a:rPr>
              <a:t>consolare</a:t>
            </a:r>
            <a:r>
              <a:rPr lang="de-DE" sz="1500" b="1" dirty="0">
                <a:solidFill>
                  <a:srgbClr val="000000"/>
                </a:solidFill>
                <a:latin typeface="Arial" charset="0"/>
              </a:rPr>
              <a:t> di Berlino: </a:t>
            </a:r>
            <a:r>
              <a:rPr lang="de-DE" sz="1500" b="1" dirty="0" err="1">
                <a:solidFill>
                  <a:srgbClr val="000000"/>
                </a:solidFill>
                <a:latin typeface="Arial" charset="0"/>
              </a:rPr>
              <a:t>incremento</a:t>
            </a:r>
            <a:r>
              <a:rPr lang="de-DE" sz="15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500" b="1" dirty="0" err="1">
                <a:solidFill>
                  <a:srgbClr val="000000"/>
                </a:solidFill>
                <a:latin typeface="Arial" charset="0"/>
              </a:rPr>
              <a:t>servizi</a:t>
            </a:r>
            <a:r>
              <a:rPr lang="de-DE" sz="15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500" b="1" dirty="0" err="1" smtClean="0">
                <a:solidFill>
                  <a:srgbClr val="000000"/>
                </a:solidFill>
                <a:latin typeface="Arial" charset="0"/>
              </a:rPr>
              <a:t>erogati</a:t>
            </a:r>
            <a:r>
              <a:rPr lang="de-DE" sz="1500" b="1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it-IT" sz="15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691809" y="6127184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* </a:t>
            </a:r>
            <a:r>
              <a:rPr lang="de-DE" sz="1200" dirty="0" err="1" smtClean="0">
                <a:solidFill>
                  <a:srgbClr val="000000"/>
                </a:solidFill>
              </a:rPr>
              <a:t>Proiezioni</a:t>
            </a:r>
            <a:r>
              <a:rPr lang="de-DE" sz="1200" dirty="0" smtClean="0">
                <a:solidFill>
                  <a:srgbClr val="000000"/>
                </a:solidFill>
              </a:rPr>
              <a:t> al 31.12.2015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it-IT">
              <a:solidFill>
                <a:srgbClr val="00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097127"/>
              </p:ext>
            </p:extLst>
          </p:nvPr>
        </p:nvGraphicFramePr>
        <p:xfrm>
          <a:off x="467544" y="801036"/>
          <a:ext cx="7920880" cy="525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76812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7950" y="241193"/>
            <a:ext cx="8928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Circoscrizione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consolare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 di Berlino: </a:t>
            </a: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incremento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servizi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erogati</a:t>
            </a:r>
            <a:endParaRPr lang="it-IT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6698726" y="6151750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* </a:t>
            </a:r>
            <a:r>
              <a:rPr lang="de-DE" sz="1200" dirty="0" err="1" smtClean="0">
                <a:solidFill>
                  <a:srgbClr val="000000"/>
                </a:solidFill>
              </a:rPr>
              <a:t>Proiezioni</a:t>
            </a:r>
            <a:r>
              <a:rPr lang="de-DE" sz="1200" dirty="0" smtClean="0">
                <a:solidFill>
                  <a:srgbClr val="000000"/>
                </a:solidFill>
              </a:rPr>
              <a:t> al 31.12.2015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it-IT">
              <a:solidFill>
                <a:srgbClr val="00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273083"/>
              </p:ext>
            </p:extLst>
          </p:nvPr>
        </p:nvGraphicFramePr>
        <p:xfrm>
          <a:off x="467544" y="665091"/>
          <a:ext cx="7884876" cy="5490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079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7950" y="241193"/>
            <a:ext cx="8928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Circoscrizione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consolare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 di Berlino: </a:t>
            </a: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incremento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servizi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erogati</a:t>
            </a:r>
            <a:endParaRPr lang="it-IT" sz="1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690822" y="6146212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* </a:t>
            </a:r>
            <a:r>
              <a:rPr lang="de-DE" sz="1200" dirty="0" err="1" smtClean="0">
                <a:solidFill>
                  <a:srgbClr val="000000"/>
                </a:solidFill>
              </a:rPr>
              <a:t>Proiezioni</a:t>
            </a:r>
            <a:r>
              <a:rPr lang="de-DE" sz="1200" dirty="0" smtClean="0">
                <a:solidFill>
                  <a:srgbClr val="000000"/>
                </a:solidFill>
              </a:rPr>
              <a:t> al 31.12.2015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it-IT">
              <a:solidFill>
                <a:srgbClr val="00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959698"/>
              </p:ext>
            </p:extLst>
          </p:nvPr>
        </p:nvGraphicFramePr>
        <p:xfrm>
          <a:off x="611560" y="692697"/>
          <a:ext cx="7776864" cy="5453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7413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429084"/>
              </p:ext>
            </p:extLst>
          </p:nvPr>
        </p:nvGraphicFramePr>
        <p:xfrm>
          <a:off x="251526" y="764707"/>
          <a:ext cx="8741391" cy="5112561"/>
        </p:xfrm>
        <a:graphic>
          <a:graphicData uri="http://schemas.openxmlformats.org/drawingml/2006/table">
            <a:tbl>
              <a:tblPr/>
              <a:tblGrid>
                <a:gridCol w="632679"/>
                <a:gridCol w="450484"/>
                <a:gridCol w="450484"/>
                <a:gridCol w="450484"/>
                <a:gridCol w="450484"/>
                <a:gridCol w="450484"/>
                <a:gridCol w="450484"/>
                <a:gridCol w="450484"/>
                <a:gridCol w="450484"/>
                <a:gridCol w="450484"/>
                <a:gridCol w="450484"/>
                <a:gridCol w="450484"/>
                <a:gridCol w="450484"/>
                <a:gridCol w="450484"/>
                <a:gridCol w="450484"/>
                <a:gridCol w="450484"/>
                <a:gridCol w="450484"/>
                <a:gridCol w="450484"/>
                <a:gridCol w="450484"/>
              </a:tblGrid>
              <a:tr h="3782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PASSAPORTI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DOC. DI VIAGGIO/ETD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CARTE D'IDENTITÀ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ATTI DI STATO CIVILE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ISCRIZIONI A.I.R.E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800" b="1" i="0" u="none" strike="noStrike" dirty="0">
                          <a:effectLst/>
                          <a:latin typeface="Arial"/>
                        </a:rPr>
                        <a:t>CONSISTENZA COLLETTIVITÀ 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7429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2015*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2015*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2015*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2015*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2015*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Arial"/>
                        </a:rPr>
                        <a:t>2015*</a:t>
                      </a:r>
                      <a:endParaRPr lang="it-IT" sz="800" b="0" i="0" u="none" strike="noStrike" dirty="0">
                        <a:effectLst/>
                        <a:latin typeface="Arial"/>
                      </a:endParaRPr>
                    </a:p>
                  </a:txBody>
                  <a:tcPr marL="5678" marR="5678" marT="567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2600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BERLINO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1.576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1.631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1.687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551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634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1.276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1.378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1.501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768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879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859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2.259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2.675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2.887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22.530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24.534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26.758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2600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COLONIA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4.874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5.542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5.606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125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112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155 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2.716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4.017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4.682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2.489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2.353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2.564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3.889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4.587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5.470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117.038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118.834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122.356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2600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DORTMUND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1.922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1.816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1.676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1.659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1.899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1.916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1.244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1.287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1.367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2.316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2.637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2.534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57.788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58.926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60.142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2600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FRANCOFORTE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5.626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5.477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5.736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98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261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4.874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4.340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4.936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2.525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2.776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2.221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4.585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4.669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4.568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134.284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146.800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150.312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2600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FRIBURGO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2.313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1.939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2.227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1.766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1.680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1.934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1.099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1.197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1.309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1.949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2.206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2.405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49.110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50.446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51.989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2600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HANNOVER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1.303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1.492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1.554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2.003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2.188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1.894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859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926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1.024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2.007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2.359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2.702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40.243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41.689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43.519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2600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MONACO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3.910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4.042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3.988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340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116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119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4.010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4.021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4.177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2.468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2.196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2.143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5.402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6.662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6.182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107.575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102.386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106.239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2600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STOCCARDA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9.619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8.767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9.002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86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228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/>
                        <a:t>228</a:t>
                      </a:r>
                      <a:endParaRPr lang="it-IT" sz="800" dirty="0"/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4.230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4.345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4.682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4.229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2.922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3.857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6.814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6.799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7.769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166.500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168.649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172.830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2600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WOLFSBURG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427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292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270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636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616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672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226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198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233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276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387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341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9.067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 smtClean="0">
                          <a:effectLst/>
                          <a:latin typeface="Tahoma"/>
                        </a:rPr>
                        <a:t>9.340</a:t>
                      </a:r>
                      <a:endParaRPr lang="it-IT" sz="800" b="0" i="0" u="none" strike="noStrike" dirty="0">
                        <a:effectLst/>
                        <a:latin typeface="Tahoma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9.564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2600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1" i="0" u="none" strike="noStrike" dirty="0">
                          <a:effectLst/>
                          <a:latin typeface="Arial"/>
                        </a:rPr>
                        <a:t>TOTALE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31.570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30.998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31.746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1.343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1.446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1.510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23.170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24.484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26.394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15.907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14.734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15.577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29.497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32.981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34858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704.135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 dirty="0">
                          <a:effectLst/>
                          <a:latin typeface="Tahoma"/>
                        </a:rPr>
                        <a:t>721.604</a:t>
                      </a: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743.709</a:t>
                      </a:r>
                      <a:endParaRPr lang="it-IT" sz="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678" marR="5678" marT="56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3" name="Text Box 14400"/>
          <p:cNvSpPr txBox="1">
            <a:spLocks noChangeArrowheads="1"/>
          </p:cNvSpPr>
          <p:nvPr/>
        </p:nvSpPr>
        <p:spPr bwMode="auto">
          <a:xfrm>
            <a:off x="64818" y="188640"/>
            <a:ext cx="8928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Statistiche servizi consolari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2013-2014-2015 *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- PROIEZIONI</a:t>
            </a:r>
          </a:p>
        </p:txBody>
      </p:sp>
      <p:sp>
        <p:nvSpPr>
          <p:cNvPr id="4" name="Rectangle 15903"/>
          <p:cNvSpPr>
            <a:spLocks noChangeArrowheads="1"/>
          </p:cNvSpPr>
          <p:nvPr/>
        </p:nvSpPr>
        <p:spPr bwMode="auto">
          <a:xfrm>
            <a:off x="5261826" y="6021288"/>
            <a:ext cx="37449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it-IT" sz="1200" dirty="0">
                <a:solidFill>
                  <a:srgbClr val="000000"/>
                </a:solidFill>
                <a:latin typeface="Arial" charset="0"/>
              </a:rPr>
              <a:t> * Proiezioni al </a:t>
            </a:r>
            <a:r>
              <a:rPr lang="it-IT" sz="1200" dirty="0" smtClean="0">
                <a:solidFill>
                  <a:srgbClr val="000000"/>
                </a:solidFill>
                <a:latin typeface="Arial" charset="0"/>
              </a:rPr>
              <a:t>31/12/2015 </a:t>
            </a:r>
            <a:endParaRPr lang="it-IT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2378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1858" y="380713"/>
            <a:ext cx="8928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sz="1600" b="1" dirty="0" err="1">
                <a:solidFill>
                  <a:srgbClr val="000000"/>
                </a:solidFill>
              </a:rPr>
              <a:t>Confronto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</a:rPr>
              <a:t>2013-2014-2015 </a:t>
            </a:r>
            <a:r>
              <a:rPr lang="de-DE" sz="1600" b="1" dirty="0">
                <a:solidFill>
                  <a:srgbClr val="000000"/>
                </a:solidFill>
              </a:rPr>
              <a:t>per </a:t>
            </a:r>
            <a:r>
              <a:rPr lang="de-DE" sz="1600" b="1" dirty="0" err="1">
                <a:solidFill>
                  <a:srgbClr val="000000"/>
                </a:solidFill>
              </a:rPr>
              <a:t>singoli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err="1">
                <a:solidFill>
                  <a:srgbClr val="000000"/>
                </a:solidFill>
              </a:rPr>
              <a:t>servizi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err="1">
                <a:solidFill>
                  <a:srgbClr val="000000"/>
                </a:solidFill>
              </a:rPr>
              <a:t>consolari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err="1">
                <a:solidFill>
                  <a:srgbClr val="000000"/>
                </a:solidFill>
              </a:rPr>
              <a:t>erogati</a:t>
            </a:r>
            <a:r>
              <a:rPr lang="de-DE" sz="1600" b="1" dirty="0">
                <a:solidFill>
                  <a:srgbClr val="000000"/>
                </a:solidFill>
              </a:rPr>
              <a:t> in Germania</a:t>
            </a:r>
            <a:endParaRPr lang="it-IT" sz="1600" b="1" dirty="0">
              <a:solidFill>
                <a:srgbClr val="00000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6516216" y="6055322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* </a:t>
            </a:r>
            <a:r>
              <a:rPr lang="de-DE" sz="1200" dirty="0" err="1" smtClean="0">
                <a:solidFill>
                  <a:srgbClr val="000000"/>
                </a:solidFill>
              </a:rPr>
              <a:t>Proiezioni</a:t>
            </a:r>
            <a:r>
              <a:rPr lang="de-DE" sz="1200" dirty="0" smtClean="0">
                <a:solidFill>
                  <a:srgbClr val="000000"/>
                </a:solidFill>
              </a:rPr>
              <a:t> al 31.12.2015</a:t>
            </a:r>
            <a:endParaRPr lang="it-IT" sz="1200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266936"/>
              </p:ext>
            </p:extLst>
          </p:nvPr>
        </p:nvGraphicFramePr>
        <p:xfrm>
          <a:off x="323528" y="692696"/>
          <a:ext cx="8280920" cy="536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341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>
              <a:solidFill>
                <a:srgbClr val="000000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039811"/>
              </p:ext>
            </p:extLst>
          </p:nvPr>
        </p:nvGraphicFramePr>
        <p:xfrm>
          <a:off x="323528" y="719267"/>
          <a:ext cx="8496944" cy="533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1858" y="380713"/>
            <a:ext cx="8928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Confronto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de-D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2013-2014-2015 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per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singoli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servizi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consolari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erogati</a:t>
            </a: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in Germania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6516216" y="6055322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* </a:t>
            </a:r>
            <a:r>
              <a:rPr lang="de-DE" sz="1200" dirty="0" err="1" smtClean="0">
                <a:solidFill>
                  <a:srgbClr val="000000"/>
                </a:solidFill>
              </a:rPr>
              <a:t>Proiezioni</a:t>
            </a:r>
            <a:r>
              <a:rPr lang="de-DE" sz="1200" dirty="0" smtClean="0">
                <a:solidFill>
                  <a:srgbClr val="000000"/>
                </a:solidFill>
              </a:rPr>
              <a:t> al 31.12.2015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006341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1858" y="380713"/>
            <a:ext cx="8928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sz="1600" b="1" dirty="0" err="1">
                <a:solidFill>
                  <a:srgbClr val="000000"/>
                </a:solidFill>
              </a:rPr>
              <a:t>Confronto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</a:rPr>
              <a:t>2013-2014-2015 </a:t>
            </a:r>
            <a:r>
              <a:rPr lang="de-DE" sz="1600" b="1" dirty="0">
                <a:solidFill>
                  <a:srgbClr val="000000"/>
                </a:solidFill>
              </a:rPr>
              <a:t>per </a:t>
            </a:r>
            <a:r>
              <a:rPr lang="de-DE" sz="1600" b="1" dirty="0" err="1">
                <a:solidFill>
                  <a:srgbClr val="000000"/>
                </a:solidFill>
              </a:rPr>
              <a:t>singoli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err="1">
                <a:solidFill>
                  <a:srgbClr val="000000"/>
                </a:solidFill>
              </a:rPr>
              <a:t>servizi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err="1">
                <a:solidFill>
                  <a:srgbClr val="000000"/>
                </a:solidFill>
              </a:rPr>
              <a:t>consolari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err="1">
                <a:solidFill>
                  <a:srgbClr val="000000"/>
                </a:solidFill>
              </a:rPr>
              <a:t>erogati</a:t>
            </a:r>
            <a:r>
              <a:rPr lang="de-DE" sz="1600" b="1" dirty="0">
                <a:solidFill>
                  <a:srgbClr val="000000"/>
                </a:solidFill>
              </a:rPr>
              <a:t> in Germania</a:t>
            </a:r>
            <a:endParaRPr lang="it-IT" sz="1600" b="1" dirty="0">
              <a:solidFill>
                <a:srgbClr val="00000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6516216" y="6055322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* </a:t>
            </a:r>
            <a:r>
              <a:rPr lang="de-DE" sz="1200" dirty="0" err="1" smtClean="0">
                <a:solidFill>
                  <a:srgbClr val="000000"/>
                </a:solidFill>
              </a:rPr>
              <a:t>Proiezioni</a:t>
            </a:r>
            <a:r>
              <a:rPr lang="de-DE" sz="1200" dirty="0" smtClean="0">
                <a:solidFill>
                  <a:srgbClr val="000000"/>
                </a:solidFill>
              </a:rPr>
              <a:t> al 31.12.2015</a:t>
            </a:r>
            <a:endParaRPr lang="it-IT" sz="1200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124988"/>
              </p:ext>
            </p:extLst>
          </p:nvPr>
        </p:nvGraphicFramePr>
        <p:xfrm>
          <a:off x="578426" y="758433"/>
          <a:ext cx="7882006" cy="543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24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1858" y="380713"/>
            <a:ext cx="8928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sz="1600" b="1" dirty="0" err="1">
                <a:solidFill>
                  <a:srgbClr val="000000"/>
                </a:solidFill>
              </a:rPr>
              <a:t>Confronto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</a:rPr>
              <a:t>2013-2014-2015 </a:t>
            </a:r>
            <a:r>
              <a:rPr lang="de-DE" sz="1600" b="1" dirty="0">
                <a:solidFill>
                  <a:srgbClr val="000000"/>
                </a:solidFill>
              </a:rPr>
              <a:t>per </a:t>
            </a:r>
            <a:r>
              <a:rPr lang="de-DE" sz="1600" b="1" dirty="0" err="1">
                <a:solidFill>
                  <a:srgbClr val="000000"/>
                </a:solidFill>
              </a:rPr>
              <a:t>singoli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err="1">
                <a:solidFill>
                  <a:srgbClr val="000000"/>
                </a:solidFill>
              </a:rPr>
              <a:t>servizi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err="1">
                <a:solidFill>
                  <a:srgbClr val="000000"/>
                </a:solidFill>
              </a:rPr>
              <a:t>consolari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err="1">
                <a:solidFill>
                  <a:srgbClr val="000000"/>
                </a:solidFill>
              </a:rPr>
              <a:t>erogati</a:t>
            </a:r>
            <a:r>
              <a:rPr lang="de-DE" sz="1600" b="1" dirty="0">
                <a:solidFill>
                  <a:srgbClr val="000000"/>
                </a:solidFill>
              </a:rPr>
              <a:t> in Germania</a:t>
            </a:r>
            <a:endParaRPr lang="it-IT" sz="1600" b="1" dirty="0">
              <a:solidFill>
                <a:srgbClr val="00000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6516216" y="6055322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* </a:t>
            </a:r>
            <a:r>
              <a:rPr lang="de-DE" sz="1200" dirty="0" err="1" smtClean="0">
                <a:solidFill>
                  <a:srgbClr val="000000"/>
                </a:solidFill>
              </a:rPr>
              <a:t>Proiezioni</a:t>
            </a:r>
            <a:r>
              <a:rPr lang="de-DE" sz="1200" dirty="0" smtClean="0">
                <a:solidFill>
                  <a:srgbClr val="000000"/>
                </a:solidFill>
              </a:rPr>
              <a:t> al 31.12.2015</a:t>
            </a:r>
            <a:endParaRPr lang="it-IT" sz="1200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429065"/>
              </p:ext>
            </p:extLst>
          </p:nvPr>
        </p:nvGraphicFramePr>
        <p:xfrm>
          <a:off x="539552" y="692696"/>
          <a:ext cx="8064896" cy="5362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91931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>
              <a:solidFill>
                <a:srgbClr val="000000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200217"/>
              </p:ext>
            </p:extLst>
          </p:nvPr>
        </p:nvGraphicFramePr>
        <p:xfrm>
          <a:off x="323528" y="719267"/>
          <a:ext cx="8424936" cy="53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1858" y="380713"/>
            <a:ext cx="8928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sz="1600" b="1" dirty="0" err="1">
                <a:solidFill>
                  <a:srgbClr val="000000"/>
                </a:solidFill>
              </a:rPr>
              <a:t>Confronto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smtClean="0">
                <a:solidFill>
                  <a:srgbClr val="000000"/>
                </a:solidFill>
              </a:rPr>
              <a:t>2013-2014-2015 </a:t>
            </a:r>
            <a:r>
              <a:rPr lang="de-DE" sz="1600" b="1" dirty="0">
                <a:solidFill>
                  <a:srgbClr val="000000"/>
                </a:solidFill>
              </a:rPr>
              <a:t>per </a:t>
            </a:r>
            <a:r>
              <a:rPr lang="de-DE" sz="1600" b="1" dirty="0" err="1">
                <a:solidFill>
                  <a:srgbClr val="000000"/>
                </a:solidFill>
              </a:rPr>
              <a:t>singoli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err="1">
                <a:solidFill>
                  <a:srgbClr val="000000"/>
                </a:solidFill>
              </a:rPr>
              <a:t>servizi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err="1">
                <a:solidFill>
                  <a:srgbClr val="000000"/>
                </a:solidFill>
              </a:rPr>
              <a:t>consolari</a:t>
            </a:r>
            <a:r>
              <a:rPr lang="de-DE" sz="1600" b="1" dirty="0">
                <a:solidFill>
                  <a:srgbClr val="000000"/>
                </a:solidFill>
              </a:rPr>
              <a:t> </a:t>
            </a:r>
            <a:r>
              <a:rPr lang="de-DE" sz="1600" b="1" dirty="0" err="1">
                <a:solidFill>
                  <a:srgbClr val="000000"/>
                </a:solidFill>
              </a:rPr>
              <a:t>erogati</a:t>
            </a:r>
            <a:r>
              <a:rPr lang="de-DE" sz="1600" b="1" dirty="0">
                <a:solidFill>
                  <a:srgbClr val="000000"/>
                </a:solidFill>
              </a:rPr>
              <a:t> in Germania</a:t>
            </a:r>
            <a:endParaRPr lang="it-IT" sz="1600" b="1" dirty="0">
              <a:solidFill>
                <a:srgbClr val="000000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6516216" y="6055322"/>
            <a:ext cx="194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sz="1200" dirty="0" smtClean="0">
                <a:solidFill>
                  <a:srgbClr val="000000"/>
                </a:solidFill>
              </a:rPr>
              <a:t>* </a:t>
            </a:r>
            <a:r>
              <a:rPr lang="de-DE" sz="1200" dirty="0" err="1" smtClean="0">
                <a:solidFill>
                  <a:srgbClr val="000000"/>
                </a:solidFill>
              </a:rPr>
              <a:t>Proiezioni</a:t>
            </a:r>
            <a:r>
              <a:rPr lang="de-DE" sz="1200" dirty="0" smtClean="0">
                <a:solidFill>
                  <a:srgbClr val="000000"/>
                </a:solidFill>
              </a:rPr>
              <a:t> al 31.12.2015</a:t>
            </a:r>
            <a:endParaRPr lang="it-IT" sz="1200" dirty="0">
              <a:solidFill>
                <a:srgbClr val="000000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572219"/>
              </p:ext>
            </p:extLst>
          </p:nvPr>
        </p:nvGraphicFramePr>
        <p:xfrm>
          <a:off x="565468" y="745474"/>
          <a:ext cx="7920880" cy="5486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8761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592389"/>
              </p:ext>
            </p:extLst>
          </p:nvPr>
        </p:nvGraphicFramePr>
        <p:xfrm>
          <a:off x="251520" y="332656"/>
          <a:ext cx="864096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DCA6B-90E8-4D62-87DE-1C65E3373DAF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741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4083</TotalTime>
  <Words>1269</Words>
  <Application>Microsoft Office PowerPoint</Application>
  <PresentationFormat>On-screen Show (4:3)</PresentationFormat>
  <Paragraphs>790</Paragraphs>
  <Slides>23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Concourse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Stage Uff. Emigrazione</dc:creator>
  <cp:lastModifiedBy>Stage Uff. Emigrazione</cp:lastModifiedBy>
  <cp:revision>306</cp:revision>
  <cp:lastPrinted>2015-11-23T15:29:23Z</cp:lastPrinted>
  <dcterms:created xsi:type="dcterms:W3CDTF">2015-11-11T08:53:28Z</dcterms:created>
  <dcterms:modified xsi:type="dcterms:W3CDTF">2015-11-24T16:17:37Z</dcterms:modified>
</cp:coreProperties>
</file>